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36"/>
  </p:notesMasterIdLst>
  <p:sldIdLst>
    <p:sldId id="256" r:id="rId2"/>
    <p:sldId id="289" r:id="rId3"/>
    <p:sldId id="297" r:id="rId4"/>
    <p:sldId id="290" r:id="rId5"/>
    <p:sldId id="291" r:id="rId6"/>
    <p:sldId id="292" r:id="rId7"/>
    <p:sldId id="293" r:id="rId8"/>
    <p:sldId id="294" r:id="rId9"/>
    <p:sldId id="257"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95" r:id="rId29"/>
    <p:sldId id="277" r:id="rId30"/>
    <p:sldId id="278" r:id="rId31"/>
    <p:sldId id="279" r:id="rId32"/>
    <p:sldId id="280" r:id="rId33"/>
    <p:sldId id="287" r:id="rId34"/>
    <p:sldId id="296" r:id="rId35"/>
  </p:sldIdLst>
  <p:sldSz cx="12192000" cy="6858000"/>
  <p:notesSz cx="6858000" cy="9144000"/>
  <p:embeddedFontLst>
    <p:embeddedFont>
      <p:font typeface="Century Gothic" panose="020B0502020202020204" pitchFamily="34" charset="0"/>
      <p:regular r:id="rId37"/>
      <p:bold r:id="rId38"/>
      <p:italic r:id="rId39"/>
      <p:boldItalic r:id="rId40"/>
    </p:embeddedFont>
    <p:embeddedFont>
      <p:font typeface="Plus Jakarta Sans"/>
      <p:bold r:id="rId41"/>
    </p:embeddedFont>
    <p:embeddedFont>
      <p:font typeface="Space Grotesk"/>
      <p:bold r:id="rId42"/>
    </p:embeddedFont>
    <p:embeddedFont>
      <p:font typeface="Tahoma" panose="020B0604030504040204" pitchFamily="34" charset="0"/>
      <p:regular r:id="rId43"/>
      <p:bold r:id="rId4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EAE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83" d="100"/>
          <a:sy n="83" d="100"/>
        </p:scale>
        <p:origin x="658" y="7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7.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98E9B7-6FBB-414D-89AA-98811A47D4E9}" type="datetimeFigureOut">
              <a:rPr lang="en-NG" smtClean="0"/>
              <a:t>15/10/2026</a:t>
            </a:fld>
            <a:endParaRPr lang="en-N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1A4768-F915-4E70-94FA-9024D06D6EA7}" type="slidenum">
              <a:rPr lang="en-NG" smtClean="0"/>
              <a:t>‹#›</a:t>
            </a:fld>
            <a:endParaRPr lang="en-NG"/>
          </a:p>
        </p:txBody>
      </p:sp>
    </p:spTree>
    <p:extLst>
      <p:ext uri="{BB962C8B-B14F-4D97-AF65-F5344CB8AC3E}">
        <p14:creationId xmlns:p14="http://schemas.microsoft.com/office/powerpoint/2010/main" val="3601835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G"/>
          </a:p>
        </p:txBody>
      </p:sp>
      <p:sp>
        <p:nvSpPr>
          <p:cNvPr id="3" name="Notes Placeholder 2"/>
          <p:cNvSpPr>
            <a:spLocks noGrp="1"/>
          </p:cNvSpPr>
          <p:nvPr>
            <p:ph type="body" idx="1"/>
          </p:nvPr>
        </p:nvSpPr>
        <p:spPr/>
        <p:txBody>
          <a:bodyPr/>
          <a:lstStyle/>
          <a:p>
            <a:endParaRPr lang="en-NG" dirty="0"/>
          </a:p>
        </p:txBody>
      </p:sp>
      <p:sp>
        <p:nvSpPr>
          <p:cNvPr id="4" name="Slide Number Placeholder 3"/>
          <p:cNvSpPr>
            <a:spLocks noGrp="1"/>
          </p:cNvSpPr>
          <p:nvPr>
            <p:ph type="sldNum" sz="quarter" idx="5"/>
          </p:nvPr>
        </p:nvSpPr>
        <p:spPr/>
        <p:txBody>
          <a:bodyPr/>
          <a:lstStyle/>
          <a:p>
            <a:fld id="{271A4768-F915-4E70-94FA-9024D06D6EA7}" type="slidenum">
              <a:rPr lang="en-NG" smtClean="0"/>
              <a:t>2</a:t>
            </a:fld>
            <a:endParaRPr lang="en-NG"/>
          </a:p>
        </p:txBody>
      </p:sp>
    </p:spTree>
    <p:extLst>
      <p:ext uri="{BB962C8B-B14F-4D97-AF65-F5344CB8AC3E}">
        <p14:creationId xmlns:p14="http://schemas.microsoft.com/office/powerpoint/2010/main" val="2502522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G"/>
          </a:p>
        </p:txBody>
      </p:sp>
      <p:sp>
        <p:nvSpPr>
          <p:cNvPr id="3" name="Notes Placeholder 2"/>
          <p:cNvSpPr>
            <a:spLocks noGrp="1"/>
          </p:cNvSpPr>
          <p:nvPr>
            <p:ph type="body" idx="1"/>
          </p:nvPr>
        </p:nvSpPr>
        <p:spPr/>
        <p:txBody>
          <a:bodyPr/>
          <a:lstStyle/>
          <a:p>
            <a:endParaRPr lang="en-NG" dirty="0"/>
          </a:p>
        </p:txBody>
      </p:sp>
      <p:sp>
        <p:nvSpPr>
          <p:cNvPr id="4" name="Slide Number Placeholder 3"/>
          <p:cNvSpPr>
            <a:spLocks noGrp="1"/>
          </p:cNvSpPr>
          <p:nvPr>
            <p:ph type="sldNum" sz="quarter" idx="5"/>
          </p:nvPr>
        </p:nvSpPr>
        <p:spPr/>
        <p:txBody>
          <a:bodyPr/>
          <a:lstStyle/>
          <a:p>
            <a:fld id="{271A4768-F915-4E70-94FA-9024D06D6EA7}" type="slidenum">
              <a:rPr lang="en-NG" smtClean="0"/>
              <a:t>3</a:t>
            </a:fld>
            <a:endParaRPr lang="en-NG"/>
          </a:p>
        </p:txBody>
      </p:sp>
    </p:spTree>
    <p:extLst>
      <p:ext uri="{BB962C8B-B14F-4D97-AF65-F5344CB8AC3E}">
        <p14:creationId xmlns:p14="http://schemas.microsoft.com/office/powerpoint/2010/main" val="31590818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G"/>
          </a:p>
        </p:txBody>
      </p:sp>
      <p:sp>
        <p:nvSpPr>
          <p:cNvPr id="3" name="Notes Placeholder 2"/>
          <p:cNvSpPr>
            <a:spLocks noGrp="1"/>
          </p:cNvSpPr>
          <p:nvPr>
            <p:ph type="body" idx="1"/>
          </p:nvPr>
        </p:nvSpPr>
        <p:spPr/>
        <p:txBody>
          <a:bodyPr/>
          <a:lstStyle/>
          <a:p>
            <a:endParaRPr lang="en-NG" dirty="0"/>
          </a:p>
        </p:txBody>
      </p:sp>
      <p:sp>
        <p:nvSpPr>
          <p:cNvPr id="4" name="Slide Number Placeholder 3"/>
          <p:cNvSpPr>
            <a:spLocks noGrp="1"/>
          </p:cNvSpPr>
          <p:nvPr>
            <p:ph type="sldNum" sz="quarter" idx="5"/>
          </p:nvPr>
        </p:nvSpPr>
        <p:spPr/>
        <p:txBody>
          <a:bodyPr/>
          <a:lstStyle/>
          <a:p>
            <a:fld id="{271A4768-F915-4E70-94FA-9024D06D6EA7}" type="slidenum">
              <a:rPr lang="en-NG" smtClean="0"/>
              <a:t>4</a:t>
            </a:fld>
            <a:endParaRPr lang="en-NG"/>
          </a:p>
        </p:txBody>
      </p:sp>
    </p:spTree>
    <p:extLst>
      <p:ext uri="{BB962C8B-B14F-4D97-AF65-F5344CB8AC3E}">
        <p14:creationId xmlns:p14="http://schemas.microsoft.com/office/powerpoint/2010/main" val="4136610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G"/>
          </a:p>
        </p:txBody>
      </p:sp>
      <p:sp>
        <p:nvSpPr>
          <p:cNvPr id="3" name="Notes Placeholder 2"/>
          <p:cNvSpPr>
            <a:spLocks noGrp="1"/>
          </p:cNvSpPr>
          <p:nvPr>
            <p:ph type="body" idx="1"/>
          </p:nvPr>
        </p:nvSpPr>
        <p:spPr/>
        <p:txBody>
          <a:bodyPr/>
          <a:lstStyle/>
          <a:p>
            <a:r>
              <a:rPr lang="en-US" sz="1200" b="1" dirty="0" err="1">
                <a:solidFill>
                  <a:schemeClr val="bg1"/>
                </a:solidFill>
                <a:ea typeface="Arial" panose="020B0604020202020204" pitchFamily="34" charset="0"/>
                <a:cs typeface="Arial" panose="020B0604020202020204" pitchFamily="34" charset="0"/>
              </a:rPr>
              <a:t>IMRaD</a:t>
            </a:r>
            <a:r>
              <a:rPr lang="en-US" sz="1200" b="1" dirty="0">
                <a:solidFill>
                  <a:schemeClr val="bg1"/>
                </a:solidFill>
                <a:ea typeface="Arial" panose="020B0604020202020204" pitchFamily="34" charset="0"/>
                <a:cs typeface="Arial" panose="020B0604020202020204" pitchFamily="34" charset="0"/>
              </a:rPr>
              <a:t> - Introduction, Methods, Results, and Discussion)</a:t>
            </a:r>
            <a:endParaRPr lang="en-NG" dirty="0"/>
          </a:p>
        </p:txBody>
      </p:sp>
      <p:sp>
        <p:nvSpPr>
          <p:cNvPr id="4" name="Slide Number Placeholder 3"/>
          <p:cNvSpPr>
            <a:spLocks noGrp="1"/>
          </p:cNvSpPr>
          <p:nvPr>
            <p:ph type="sldNum" sz="quarter" idx="5"/>
          </p:nvPr>
        </p:nvSpPr>
        <p:spPr/>
        <p:txBody>
          <a:bodyPr/>
          <a:lstStyle/>
          <a:p>
            <a:fld id="{271A4768-F915-4E70-94FA-9024D06D6EA7}" type="slidenum">
              <a:rPr lang="en-NG" smtClean="0"/>
              <a:t>5</a:t>
            </a:fld>
            <a:endParaRPr lang="en-NG"/>
          </a:p>
        </p:txBody>
      </p:sp>
    </p:spTree>
    <p:extLst>
      <p:ext uri="{BB962C8B-B14F-4D97-AF65-F5344CB8AC3E}">
        <p14:creationId xmlns:p14="http://schemas.microsoft.com/office/powerpoint/2010/main" val="2958060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G"/>
          </a:p>
        </p:txBody>
      </p:sp>
      <p:sp>
        <p:nvSpPr>
          <p:cNvPr id="3" name="Notes Placeholder 2"/>
          <p:cNvSpPr>
            <a:spLocks noGrp="1"/>
          </p:cNvSpPr>
          <p:nvPr>
            <p:ph type="body" idx="1"/>
          </p:nvPr>
        </p:nvSpPr>
        <p:spPr/>
        <p:txBody>
          <a:bodyPr/>
          <a:lstStyle/>
          <a:p>
            <a:r>
              <a:rPr lang="en-US" dirty="0"/>
              <a:t>A</a:t>
            </a:r>
            <a:r>
              <a:rPr lang="en-NG" dirty="0" err="1"/>
              <a:t>cademic</a:t>
            </a:r>
            <a:r>
              <a:rPr lang="en-NG" dirty="0"/>
              <a:t> </a:t>
            </a:r>
            <a:r>
              <a:rPr lang="en-US" dirty="0"/>
              <a:t>J</a:t>
            </a:r>
            <a:r>
              <a:rPr lang="en-NG" dirty="0" err="1"/>
              <a:t>ournals</a:t>
            </a:r>
            <a:r>
              <a:rPr lang="en-NG" dirty="0"/>
              <a:t> </a:t>
            </a:r>
            <a:r>
              <a:rPr lang="en-US" dirty="0"/>
              <a:t>are </a:t>
            </a:r>
            <a:r>
              <a:rPr lang="en-NG" dirty="0"/>
              <a:t>classified into four equal groups (quartiles) based on their </a:t>
            </a:r>
            <a:r>
              <a:rPr lang="en-NG" b="1" dirty="0"/>
              <a:t>citation impact</a:t>
            </a:r>
            <a:r>
              <a:rPr lang="en-NG" dirty="0"/>
              <a:t>, </a:t>
            </a:r>
            <a:r>
              <a:rPr lang="en-NG" b="1" dirty="0"/>
              <a:t>prestige</a:t>
            </a:r>
            <a:r>
              <a:rPr lang="en-NG" dirty="0"/>
              <a:t>, and </a:t>
            </a:r>
            <a:r>
              <a:rPr lang="en-NG" b="1" dirty="0"/>
              <a:t>influence</a:t>
            </a:r>
            <a:r>
              <a:rPr lang="en-NG" dirty="0"/>
              <a:t> within a specific subject category</a:t>
            </a:r>
            <a:endParaRPr lang="en-US" dirty="0"/>
          </a:p>
          <a:p>
            <a:endParaRPr lang="en-NG" dirty="0"/>
          </a:p>
        </p:txBody>
      </p:sp>
      <p:sp>
        <p:nvSpPr>
          <p:cNvPr id="4" name="Slide Number Placeholder 3"/>
          <p:cNvSpPr>
            <a:spLocks noGrp="1"/>
          </p:cNvSpPr>
          <p:nvPr>
            <p:ph type="sldNum" sz="quarter" idx="5"/>
          </p:nvPr>
        </p:nvSpPr>
        <p:spPr/>
        <p:txBody>
          <a:bodyPr/>
          <a:lstStyle/>
          <a:p>
            <a:fld id="{271A4768-F915-4E70-94FA-9024D06D6EA7}" type="slidenum">
              <a:rPr lang="en-NG" smtClean="0"/>
              <a:t>6</a:t>
            </a:fld>
            <a:endParaRPr lang="en-NG"/>
          </a:p>
        </p:txBody>
      </p:sp>
    </p:spTree>
    <p:extLst>
      <p:ext uri="{BB962C8B-B14F-4D97-AF65-F5344CB8AC3E}">
        <p14:creationId xmlns:p14="http://schemas.microsoft.com/office/powerpoint/2010/main" val="2734907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G"/>
          </a:p>
        </p:txBody>
      </p:sp>
      <p:sp>
        <p:nvSpPr>
          <p:cNvPr id="3" name="Notes Placeholder 2"/>
          <p:cNvSpPr>
            <a:spLocks noGrp="1"/>
          </p:cNvSpPr>
          <p:nvPr>
            <p:ph type="body" idx="1"/>
          </p:nvPr>
        </p:nvSpPr>
        <p:spPr/>
        <p:txBody>
          <a:bodyPr/>
          <a:lstStyle/>
          <a:p>
            <a:r>
              <a:rPr lang="en-US" dirty="0"/>
              <a:t>A</a:t>
            </a:r>
            <a:r>
              <a:rPr lang="en-NG" dirty="0" err="1"/>
              <a:t>cademic</a:t>
            </a:r>
            <a:r>
              <a:rPr lang="en-NG" dirty="0"/>
              <a:t> </a:t>
            </a:r>
            <a:r>
              <a:rPr lang="en-US" dirty="0"/>
              <a:t>J</a:t>
            </a:r>
            <a:r>
              <a:rPr lang="en-NG" dirty="0" err="1"/>
              <a:t>ournals</a:t>
            </a:r>
            <a:r>
              <a:rPr lang="en-NG" dirty="0"/>
              <a:t> </a:t>
            </a:r>
            <a:r>
              <a:rPr lang="en-US" dirty="0"/>
              <a:t>are </a:t>
            </a:r>
            <a:r>
              <a:rPr lang="en-NG" dirty="0"/>
              <a:t>classified into four equal groups (quartiles) based on their </a:t>
            </a:r>
            <a:r>
              <a:rPr lang="en-NG" b="1" dirty="0"/>
              <a:t>citation impact</a:t>
            </a:r>
            <a:r>
              <a:rPr lang="en-NG" dirty="0"/>
              <a:t>, </a:t>
            </a:r>
            <a:r>
              <a:rPr lang="en-NG" b="1" dirty="0"/>
              <a:t>prestige</a:t>
            </a:r>
            <a:r>
              <a:rPr lang="en-NG" dirty="0"/>
              <a:t>, and </a:t>
            </a:r>
            <a:r>
              <a:rPr lang="en-NG" b="1" dirty="0"/>
              <a:t>influence</a:t>
            </a:r>
            <a:r>
              <a:rPr lang="en-NG" dirty="0"/>
              <a:t> within a specific subject category</a:t>
            </a:r>
            <a:endParaRPr lang="en-US" dirty="0"/>
          </a:p>
          <a:p>
            <a:endParaRPr lang="en-NG" dirty="0"/>
          </a:p>
        </p:txBody>
      </p:sp>
      <p:sp>
        <p:nvSpPr>
          <p:cNvPr id="4" name="Slide Number Placeholder 3"/>
          <p:cNvSpPr>
            <a:spLocks noGrp="1"/>
          </p:cNvSpPr>
          <p:nvPr>
            <p:ph type="sldNum" sz="quarter" idx="5"/>
          </p:nvPr>
        </p:nvSpPr>
        <p:spPr/>
        <p:txBody>
          <a:bodyPr/>
          <a:lstStyle/>
          <a:p>
            <a:fld id="{271A4768-F915-4E70-94FA-9024D06D6EA7}" type="slidenum">
              <a:rPr lang="en-NG" smtClean="0"/>
              <a:t>7</a:t>
            </a:fld>
            <a:endParaRPr lang="en-NG"/>
          </a:p>
        </p:txBody>
      </p:sp>
    </p:spTree>
    <p:extLst>
      <p:ext uri="{BB962C8B-B14F-4D97-AF65-F5344CB8AC3E}">
        <p14:creationId xmlns:p14="http://schemas.microsoft.com/office/powerpoint/2010/main" val="25281330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G"/>
          </a:p>
        </p:txBody>
      </p:sp>
      <p:sp>
        <p:nvSpPr>
          <p:cNvPr id="3" name="Notes Placeholder 2"/>
          <p:cNvSpPr>
            <a:spLocks noGrp="1"/>
          </p:cNvSpPr>
          <p:nvPr>
            <p:ph type="body" idx="1"/>
          </p:nvPr>
        </p:nvSpPr>
        <p:spPr/>
        <p:txBody>
          <a:bodyPr/>
          <a:lstStyle/>
          <a:p>
            <a:r>
              <a:rPr lang="en-US" dirty="0"/>
              <a:t>A</a:t>
            </a:r>
            <a:r>
              <a:rPr lang="en-NG" dirty="0" err="1"/>
              <a:t>cademic</a:t>
            </a:r>
            <a:r>
              <a:rPr lang="en-NG" dirty="0"/>
              <a:t> </a:t>
            </a:r>
            <a:r>
              <a:rPr lang="en-US" dirty="0"/>
              <a:t>J</a:t>
            </a:r>
            <a:r>
              <a:rPr lang="en-NG" dirty="0" err="1"/>
              <a:t>ournals</a:t>
            </a:r>
            <a:r>
              <a:rPr lang="en-NG" dirty="0"/>
              <a:t> </a:t>
            </a:r>
            <a:r>
              <a:rPr lang="en-US" dirty="0"/>
              <a:t>are </a:t>
            </a:r>
            <a:r>
              <a:rPr lang="en-NG" dirty="0"/>
              <a:t>classified into four equal groups (quartiles) based on their </a:t>
            </a:r>
            <a:r>
              <a:rPr lang="en-NG" b="1" dirty="0"/>
              <a:t>citation impact</a:t>
            </a:r>
            <a:r>
              <a:rPr lang="en-NG" dirty="0"/>
              <a:t>, </a:t>
            </a:r>
            <a:r>
              <a:rPr lang="en-NG" b="1" dirty="0"/>
              <a:t>prestige</a:t>
            </a:r>
            <a:r>
              <a:rPr lang="en-NG" dirty="0"/>
              <a:t>, and </a:t>
            </a:r>
            <a:r>
              <a:rPr lang="en-NG" b="1" dirty="0"/>
              <a:t>influence</a:t>
            </a:r>
            <a:r>
              <a:rPr lang="en-NG" dirty="0"/>
              <a:t> within a specific subject category</a:t>
            </a:r>
            <a:endParaRPr lang="en-US" dirty="0"/>
          </a:p>
          <a:p>
            <a:endParaRPr lang="en-NG" dirty="0"/>
          </a:p>
        </p:txBody>
      </p:sp>
      <p:sp>
        <p:nvSpPr>
          <p:cNvPr id="4" name="Slide Number Placeholder 3"/>
          <p:cNvSpPr>
            <a:spLocks noGrp="1"/>
          </p:cNvSpPr>
          <p:nvPr>
            <p:ph type="sldNum" sz="quarter" idx="5"/>
          </p:nvPr>
        </p:nvSpPr>
        <p:spPr/>
        <p:txBody>
          <a:bodyPr/>
          <a:lstStyle/>
          <a:p>
            <a:fld id="{271A4768-F915-4E70-94FA-9024D06D6EA7}" type="slidenum">
              <a:rPr lang="en-NG" smtClean="0"/>
              <a:t>8</a:t>
            </a:fld>
            <a:endParaRPr lang="en-NG"/>
          </a:p>
        </p:txBody>
      </p:sp>
    </p:spTree>
    <p:extLst>
      <p:ext uri="{BB962C8B-B14F-4D97-AF65-F5344CB8AC3E}">
        <p14:creationId xmlns:p14="http://schemas.microsoft.com/office/powerpoint/2010/main" val="2701255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G"/>
          </a:p>
        </p:txBody>
      </p:sp>
      <p:sp>
        <p:nvSpPr>
          <p:cNvPr id="3" name="Notes Placeholder 2"/>
          <p:cNvSpPr>
            <a:spLocks noGrp="1"/>
          </p:cNvSpPr>
          <p:nvPr>
            <p:ph type="body" idx="1"/>
          </p:nvPr>
        </p:nvSpPr>
        <p:spPr/>
        <p:txBody>
          <a:bodyPr/>
          <a:lstStyle/>
          <a:p>
            <a:endParaRPr lang="en-NG" dirty="0"/>
          </a:p>
        </p:txBody>
      </p:sp>
      <p:sp>
        <p:nvSpPr>
          <p:cNvPr id="4" name="Slide Number Placeholder 3"/>
          <p:cNvSpPr>
            <a:spLocks noGrp="1"/>
          </p:cNvSpPr>
          <p:nvPr>
            <p:ph type="sldNum" sz="quarter" idx="5"/>
          </p:nvPr>
        </p:nvSpPr>
        <p:spPr/>
        <p:txBody>
          <a:bodyPr/>
          <a:lstStyle/>
          <a:p>
            <a:fld id="{271A4768-F915-4E70-94FA-9024D06D6EA7}" type="slidenum">
              <a:rPr lang="en-NG" smtClean="0"/>
              <a:t>19</a:t>
            </a:fld>
            <a:endParaRPr lang="en-NG"/>
          </a:p>
        </p:txBody>
      </p:sp>
    </p:spTree>
    <p:extLst>
      <p:ext uri="{BB962C8B-B14F-4D97-AF65-F5344CB8AC3E}">
        <p14:creationId xmlns:p14="http://schemas.microsoft.com/office/powerpoint/2010/main" val="34425543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G"/>
          </a:p>
        </p:txBody>
      </p:sp>
      <p:sp>
        <p:nvSpPr>
          <p:cNvPr id="3" name="Notes Placeholder 2"/>
          <p:cNvSpPr>
            <a:spLocks noGrp="1"/>
          </p:cNvSpPr>
          <p:nvPr>
            <p:ph type="body" idx="1"/>
          </p:nvPr>
        </p:nvSpPr>
        <p:spPr/>
        <p:txBody>
          <a:bodyPr/>
          <a:lstStyle/>
          <a:p>
            <a:endParaRPr lang="en-NG" dirty="0"/>
          </a:p>
        </p:txBody>
      </p:sp>
      <p:sp>
        <p:nvSpPr>
          <p:cNvPr id="4" name="Slide Number Placeholder 3"/>
          <p:cNvSpPr>
            <a:spLocks noGrp="1"/>
          </p:cNvSpPr>
          <p:nvPr>
            <p:ph type="sldNum" sz="quarter" idx="5"/>
          </p:nvPr>
        </p:nvSpPr>
        <p:spPr/>
        <p:txBody>
          <a:bodyPr/>
          <a:lstStyle/>
          <a:p>
            <a:fld id="{271A4768-F915-4E70-94FA-9024D06D6EA7}" type="slidenum">
              <a:rPr lang="en-NG" smtClean="0"/>
              <a:t>33</a:t>
            </a:fld>
            <a:endParaRPr lang="en-NG"/>
          </a:p>
        </p:txBody>
      </p:sp>
    </p:spTree>
    <p:extLst>
      <p:ext uri="{BB962C8B-B14F-4D97-AF65-F5344CB8AC3E}">
        <p14:creationId xmlns:p14="http://schemas.microsoft.com/office/powerpoint/2010/main" val="214366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NG"/>
          </a:p>
        </p:txBody>
      </p:sp>
      <p:sp>
        <p:nvSpPr>
          <p:cNvPr id="3" name="Notes Placeholder 2"/>
          <p:cNvSpPr>
            <a:spLocks noGrp="1"/>
          </p:cNvSpPr>
          <p:nvPr>
            <p:ph type="body" idx="1"/>
          </p:nvPr>
        </p:nvSpPr>
        <p:spPr/>
        <p:txBody>
          <a:bodyPr/>
          <a:lstStyle/>
          <a:p>
            <a:endParaRPr lang="en-NG" dirty="0"/>
          </a:p>
        </p:txBody>
      </p:sp>
      <p:sp>
        <p:nvSpPr>
          <p:cNvPr id="4" name="Slide Number Placeholder 3"/>
          <p:cNvSpPr>
            <a:spLocks noGrp="1"/>
          </p:cNvSpPr>
          <p:nvPr>
            <p:ph type="sldNum" sz="quarter" idx="5"/>
          </p:nvPr>
        </p:nvSpPr>
        <p:spPr/>
        <p:txBody>
          <a:bodyPr/>
          <a:lstStyle/>
          <a:p>
            <a:fld id="{271A4768-F915-4E70-94FA-9024D06D6EA7}" type="slidenum">
              <a:rPr lang="en-NG" smtClean="0"/>
              <a:t>34</a:t>
            </a:fld>
            <a:endParaRPr lang="en-NG"/>
          </a:p>
        </p:txBody>
      </p:sp>
    </p:spTree>
    <p:extLst>
      <p:ext uri="{BB962C8B-B14F-4D97-AF65-F5344CB8AC3E}">
        <p14:creationId xmlns:p14="http://schemas.microsoft.com/office/powerpoint/2010/main" val="3301991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a:xfrm>
            <a:off x="5041900" y="1047750"/>
            <a:ext cx="7150100" cy="365125"/>
          </a:xfrm>
        </p:spPr>
        <p:txBody>
          <a:bodyPr/>
          <a:lstStyle>
            <a:lvl1pPr>
              <a:defRPr sz="1000">
                <a:solidFill>
                  <a:schemeClr val="tx1"/>
                </a:solidFill>
              </a:defRPr>
            </a:lvl1pPr>
          </a:lstStyle>
          <a:p>
            <a:r>
              <a:rPr lang="en-US" b="1" dirty="0">
                <a:latin typeface="Tahoma" panose="020B0604030504040204" pitchFamily="34" charset="0"/>
                <a:ea typeface="Tahoma" panose="020B0604030504040204" pitchFamily="34" charset="0"/>
                <a:cs typeface="Tahoma" panose="020B0604030504040204" pitchFamily="34" charset="0"/>
              </a:rPr>
              <a:t>Academic/Journal Publishing: A Comprehensive Guide for Scholars: </a:t>
            </a:r>
            <a:r>
              <a:rPr lang="en-US" b="1" dirty="0">
                <a:latin typeface="Century Gothic" panose="020B0502020202020204" pitchFamily="34" charset="0"/>
                <a:ea typeface="Tahoma" panose="020B0604030504040204" pitchFamily="34" charset="0"/>
                <a:cs typeface="Tahoma" panose="020B0604030504040204" pitchFamily="34" charset="0"/>
              </a:rPr>
              <a:t>Osuolale, A. Festus; </a:t>
            </a:r>
            <a:r>
              <a:rPr lang="en-US" i="1" dirty="0">
                <a:latin typeface="Century Gothic" panose="020B0502020202020204" pitchFamily="34" charset="0"/>
                <a:ea typeface="Tahoma" panose="020B0604030504040204" pitchFamily="34" charset="0"/>
                <a:cs typeface="Tahoma" panose="020B0604030504040204" pitchFamily="34" charset="0"/>
              </a:rPr>
              <a:t>PhD, mncs, mcpn</a:t>
            </a:r>
            <a:endParaRPr lang="en-US" b="1"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hyperlink" Target="https://mjl.clarivate.com/" TargetMode="External"/><Relationship Id="rId4" Type="http://schemas.openxmlformats.org/officeDocument/2006/relationships/hyperlink" Target="https://www.scimagojr.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jp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jp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jp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jp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1.jp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5134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A7E32CC-C636-0561-2385-32C89A9808E3}"/>
              </a:ext>
            </a:extLst>
          </p:cNvPr>
          <p:cNvPicPr>
            <a:picLocks noChangeAspect="1"/>
          </p:cNvPicPr>
          <p:nvPr/>
        </p:nvPicPr>
        <p:blipFill>
          <a:blip r:embed="rId2"/>
          <a:stretch>
            <a:fillRect/>
          </a:stretch>
        </p:blipFill>
        <p:spPr>
          <a:xfrm>
            <a:off x="10858500" y="0"/>
            <a:ext cx="1300163" cy="975122"/>
          </a:xfrm>
          <a:prstGeom prst="rect">
            <a:avLst/>
          </a:prstGeom>
        </p:spPr>
      </p:pic>
      <p:sp>
        <p:nvSpPr>
          <p:cNvPr id="10" name="TextBox 9">
            <a:extLst>
              <a:ext uri="{FF2B5EF4-FFF2-40B4-BE49-F238E27FC236}">
                <a16:creationId xmlns:a16="http://schemas.microsoft.com/office/drawing/2014/main" id="{E20B7945-5223-1583-4280-AB8AD7B4F574}"/>
              </a:ext>
            </a:extLst>
          </p:cNvPr>
          <p:cNvSpPr txBox="1"/>
          <p:nvPr/>
        </p:nvSpPr>
        <p:spPr>
          <a:xfrm>
            <a:off x="716755" y="2302510"/>
            <a:ext cx="10791826" cy="1446550"/>
          </a:xfrm>
          <a:prstGeom prst="rect">
            <a:avLst/>
          </a:prstGeom>
          <a:noFill/>
        </p:spPr>
        <p:txBody>
          <a:bodyPr wrap="square">
            <a:spAutoFit/>
          </a:bodyPr>
          <a:lstStyle/>
          <a:p>
            <a:pPr algn="ctr"/>
            <a:r>
              <a:rPr lang="en-US" sz="4400" b="1" dirty="0">
                <a:solidFill>
                  <a:schemeClr val="bg1"/>
                </a:solidFill>
                <a:latin typeface="Tahoma" panose="020B0604030504040204" pitchFamily="34" charset="0"/>
                <a:ea typeface="Tahoma" panose="020B0604030504040204" pitchFamily="34" charset="0"/>
                <a:cs typeface="Tahoma" panose="020B0604030504040204" pitchFamily="34" charset="0"/>
              </a:rPr>
              <a:t>Excellence in Research Methodology and Academic Publishing</a:t>
            </a:r>
            <a:endParaRPr lang="en-NG" sz="44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035BF381-B4A1-4183-081C-127EDF39CAC9}"/>
              </a:ext>
            </a:extLst>
          </p:cNvPr>
          <p:cNvSpPr txBox="1"/>
          <p:nvPr/>
        </p:nvSpPr>
        <p:spPr>
          <a:xfrm>
            <a:off x="1083182" y="705216"/>
            <a:ext cx="10791826" cy="1077218"/>
          </a:xfrm>
          <a:prstGeom prst="rect">
            <a:avLst/>
          </a:prstGeom>
          <a:noFill/>
        </p:spPr>
        <p:txBody>
          <a:bodyPr wrap="square">
            <a:spAutoFit/>
          </a:bodyPr>
          <a:lstStyle/>
          <a:p>
            <a:pPr algn="ctr"/>
            <a:r>
              <a:rPr lang="en-US" sz="3200" b="1"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rPr>
              <a:t>College of Computing (COLCOM) Lecture Series McPherson University</a:t>
            </a:r>
            <a:endParaRPr lang="en-NG" sz="3200" b="1"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20" name="Footer Placeholder 4">
            <a:extLst>
              <a:ext uri="{FF2B5EF4-FFF2-40B4-BE49-F238E27FC236}">
                <a16:creationId xmlns:a16="http://schemas.microsoft.com/office/drawing/2014/main" id="{3252E8D4-66CD-D14A-BCAE-8E6FE101E755}"/>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pic>
        <p:nvPicPr>
          <p:cNvPr id="2" name="Picture 1">
            <a:extLst>
              <a:ext uri="{FF2B5EF4-FFF2-40B4-BE49-F238E27FC236}">
                <a16:creationId xmlns:a16="http://schemas.microsoft.com/office/drawing/2014/main" id="{A4F0080E-8EDD-622D-7826-C6232E025D50}"/>
              </a:ext>
            </a:extLst>
          </p:cNvPr>
          <p:cNvPicPr>
            <a:picLocks noChangeAspect="1"/>
          </p:cNvPicPr>
          <p:nvPr/>
        </p:nvPicPr>
        <p:blipFill>
          <a:blip r:embed="rId2"/>
          <a:stretch>
            <a:fillRect/>
          </a:stretch>
        </p:blipFill>
        <p:spPr>
          <a:xfrm>
            <a:off x="5905" y="17741"/>
            <a:ext cx="1300163" cy="975122"/>
          </a:xfrm>
          <a:prstGeom prst="rect">
            <a:avLst/>
          </a:prstGeom>
        </p:spPr>
      </p:pic>
      <p:sp>
        <p:nvSpPr>
          <p:cNvPr id="4" name="TextBox 3">
            <a:extLst>
              <a:ext uri="{FF2B5EF4-FFF2-40B4-BE49-F238E27FC236}">
                <a16:creationId xmlns:a16="http://schemas.microsoft.com/office/drawing/2014/main" id="{533A5A60-25EA-90BB-38D7-537946FEF887}"/>
              </a:ext>
            </a:extLst>
          </p:cNvPr>
          <p:cNvSpPr txBox="1"/>
          <p:nvPr/>
        </p:nvSpPr>
        <p:spPr>
          <a:xfrm>
            <a:off x="841914" y="4927504"/>
            <a:ext cx="10541508" cy="1015663"/>
          </a:xfrm>
          <a:prstGeom prst="rect">
            <a:avLst/>
          </a:prstGeom>
          <a:noFill/>
        </p:spPr>
        <p:txBody>
          <a:bodyPr wrap="square">
            <a:spAutoFit/>
          </a:bodyPr>
          <a:lstStyle/>
          <a:p>
            <a:pPr algn="ctr"/>
            <a:r>
              <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p>
          <a:p>
            <a:pPr algn="ctr"/>
            <a:endParaRPr lang="en-US" sz="1400" b="1" dirty="0">
              <a:solidFill>
                <a:schemeClr val="bg1"/>
              </a:solidFill>
              <a:latin typeface="Century Gothic" panose="020B0502020202020204" pitchFamily="34" charset="0"/>
              <a:ea typeface="Tahoma" panose="020B0604030504040204" pitchFamily="34" charset="0"/>
              <a:cs typeface="Tahoma" panose="020B0604030504040204" pitchFamily="34" charset="0"/>
            </a:endParaRPr>
          </a:p>
          <a:p>
            <a:pPr algn="ctr"/>
            <a:r>
              <a:rPr lang="en-US" sz="2000" b="1" dirty="0">
                <a:solidFill>
                  <a:schemeClr val="bg1"/>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1400" i="1" dirty="0">
                <a:solidFill>
                  <a:schemeClr val="bg1"/>
                </a:solidFill>
                <a:latin typeface="Century Gothic" panose="020B0502020202020204" pitchFamily="34" charset="0"/>
                <a:ea typeface="Tahoma" panose="020B0604030504040204" pitchFamily="34" charset="0"/>
                <a:cs typeface="Tahoma" panose="020B0604030504040204" pitchFamily="34" charset="0"/>
              </a:rPr>
              <a:t>PhD, mncs, mcpn</a:t>
            </a:r>
            <a:endParaRPr lang="en-NG" sz="2000" i="1" dirty="0">
              <a:solidFill>
                <a:schemeClr val="bg1"/>
              </a:solidFill>
              <a:latin typeface="Century Gothic" panose="020B050202020202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5134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A7E32CC-C636-0561-2385-32C89A9808E3}"/>
              </a:ext>
            </a:extLst>
          </p:cNvPr>
          <p:cNvPicPr>
            <a:picLocks noChangeAspect="1"/>
          </p:cNvPicPr>
          <p:nvPr/>
        </p:nvPicPr>
        <p:blipFill>
          <a:blip r:embed="rId3"/>
          <a:stretch>
            <a:fillRect/>
          </a:stretch>
        </p:blipFill>
        <p:spPr>
          <a:xfrm>
            <a:off x="11019454" y="9331"/>
            <a:ext cx="1167202" cy="875401"/>
          </a:xfrm>
          <a:prstGeom prst="rect">
            <a:avLst/>
          </a:prstGeom>
        </p:spPr>
      </p:pic>
      <p:sp>
        <p:nvSpPr>
          <p:cNvPr id="9" name="TextBox 8">
            <a:extLst>
              <a:ext uri="{FF2B5EF4-FFF2-40B4-BE49-F238E27FC236}">
                <a16:creationId xmlns:a16="http://schemas.microsoft.com/office/drawing/2014/main" id="{E45A5210-6A9A-CD22-6C8F-EB3029EE5AD0}"/>
              </a:ext>
            </a:extLst>
          </p:cNvPr>
          <p:cNvSpPr txBox="1"/>
          <p:nvPr/>
        </p:nvSpPr>
        <p:spPr>
          <a:xfrm>
            <a:off x="43225" y="1366897"/>
            <a:ext cx="12115438" cy="3539430"/>
          </a:xfrm>
          <a:prstGeom prst="rect">
            <a:avLst/>
          </a:prstGeom>
          <a:noFill/>
        </p:spPr>
        <p:txBody>
          <a:bodyPr wrap="square">
            <a:spAutoFit/>
          </a:bodyPr>
          <a:lstStyle/>
          <a:p>
            <a:pPr lvl="0" algn="just" defTabSz="914400">
              <a:defRPr/>
            </a:pPr>
            <a:r>
              <a:rPr lang="en-US" sz="3200" dirty="0">
                <a:solidFill>
                  <a:schemeClr val="bg1"/>
                </a:solidFill>
                <a:ea typeface="Arial" panose="020B0604020202020204" pitchFamily="34" charset="0"/>
              </a:rPr>
              <a:t>Subfield of publishing that distributes academic research and scholarship, primarily through academic journal articles, books, or theses.</a:t>
            </a:r>
            <a:endParaRPr lang="en-NG" sz="3200" dirty="0">
              <a:solidFill>
                <a:schemeClr val="bg1"/>
              </a:solidFill>
              <a:ea typeface="Arial" panose="020B0604020202020204" pitchFamily="34" charset="0"/>
            </a:endParaRPr>
          </a:p>
          <a:p>
            <a:endParaRPr lang="en-US" sz="3200" b="1" dirty="0">
              <a:solidFill>
                <a:schemeClr val="bg1"/>
              </a:solidFill>
              <a:ea typeface="Arial" panose="020B0604020202020204" pitchFamily="34" charset="0"/>
            </a:endParaRPr>
          </a:p>
          <a:p>
            <a:r>
              <a:rPr lang="en-US" sz="3200" dirty="0">
                <a:solidFill>
                  <a:schemeClr val="bg1"/>
                </a:solidFill>
                <a:ea typeface="Arial" panose="020B0604020202020204" pitchFamily="34" charset="0"/>
              </a:rPr>
              <a:t>It serves </a:t>
            </a:r>
            <a:r>
              <a:rPr lang="en-NG" sz="3200" dirty="0">
                <a:solidFill>
                  <a:schemeClr val="bg1"/>
                </a:solidFill>
                <a:ea typeface="Arial" panose="020B0604020202020204" pitchFamily="34" charset="0"/>
              </a:rPr>
              <a:t>as the primary mechanism for disseminating scholarly knowledge, establishing intellectual priority, and driving technical innovation.</a:t>
            </a:r>
            <a:endParaRPr lang="en-US" sz="3200" dirty="0">
              <a:solidFill>
                <a:schemeClr val="bg1"/>
              </a:solidFill>
              <a:ea typeface="Arial" panose="020B0604020202020204" pitchFamily="34" charset="0"/>
            </a:endParaRPr>
          </a:p>
        </p:txBody>
      </p:sp>
      <p:sp>
        <p:nvSpPr>
          <p:cNvPr id="13" name="TextBox 12">
            <a:extLst>
              <a:ext uri="{FF2B5EF4-FFF2-40B4-BE49-F238E27FC236}">
                <a16:creationId xmlns:a16="http://schemas.microsoft.com/office/drawing/2014/main" id="{DFC99524-2B0A-8ACA-A69A-B7417165E431}"/>
              </a:ext>
            </a:extLst>
          </p:cNvPr>
          <p:cNvSpPr txBox="1"/>
          <p:nvPr/>
        </p:nvSpPr>
        <p:spPr>
          <a:xfrm>
            <a:off x="1597891" y="225951"/>
            <a:ext cx="7937500" cy="646331"/>
          </a:xfrm>
          <a:prstGeom prst="rect">
            <a:avLst/>
          </a:prstGeom>
          <a:noFill/>
        </p:spPr>
        <p:txBody>
          <a:bodyPr wrap="square">
            <a:spAutoFit/>
          </a:bodyPr>
          <a:lstStyle/>
          <a:p>
            <a:pPr algn="ctr"/>
            <a:r>
              <a:rPr lang="en-US" sz="3600" b="1" dirty="0">
                <a:solidFill>
                  <a:schemeClr val="bg1"/>
                </a:solidFill>
                <a:effectLst/>
                <a:latin typeface="+mn-lt"/>
                <a:ea typeface="Arial" panose="020B0604020202020204" pitchFamily="34" charset="0"/>
              </a:rPr>
              <a:t>Formal Definition - </a:t>
            </a:r>
            <a:r>
              <a:rPr lang="en-US" sz="3600" b="1" dirty="0">
                <a:solidFill>
                  <a:schemeClr val="bg1"/>
                </a:solidFill>
                <a:ea typeface="Arial" panose="020B0604020202020204" pitchFamily="34" charset="0"/>
              </a:rPr>
              <a:t>Academic Publishing</a:t>
            </a:r>
            <a:r>
              <a:rPr lang="en-US" sz="3600" dirty="0">
                <a:solidFill>
                  <a:schemeClr val="bg1"/>
                </a:solidFill>
                <a:ea typeface="Arial" panose="020B0604020202020204" pitchFamily="34" charset="0"/>
              </a:rPr>
              <a:t> </a:t>
            </a:r>
            <a:endParaRPr lang="en-NG" sz="3600" b="1" dirty="0">
              <a:solidFill>
                <a:schemeClr val="bg1"/>
              </a:solidFill>
            </a:endParaRPr>
          </a:p>
        </p:txBody>
      </p:sp>
      <p:sp>
        <p:nvSpPr>
          <p:cNvPr id="17" name="Footer Placeholder 4">
            <a:extLst>
              <a:ext uri="{FF2B5EF4-FFF2-40B4-BE49-F238E27FC236}">
                <a16:creationId xmlns:a16="http://schemas.microsoft.com/office/drawing/2014/main" id="{C9659A75-D73E-008F-524F-40E63B1FB5B7}"/>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extLst>
      <p:ext uri="{BB962C8B-B14F-4D97-AF65-F5344CB8AC3E}">
        <p14:creationId xmlns:p14="http://schemas.microsoft.com/office/powerpoint/2010/main" val="1673412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5134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A7E32CC-C636-0561-2385-32C89A9808E3}"/>
              </a:ext>
            </a:extLst>
          </p:cNvPr>
          <p:cNvPicPr>
            <a:picLocks noChangeAspect="1"/>
          </p:cNvPicPr>
          <p:nvPr/>
        </p:nvPicPr>
        <p:blipFill>
          <a:blip r:embed="rId3"/>
          <a:stretch>
            <a:fillRect/>
          </a:stretch>
        </p:blipFill>
        <p:spPr>
          <a:xfrm>
            <a:off x="11019454" y="9331"/>
            <a:ext cx="1167202" cy="875401"/>
          </a:xfrm>
          <a:prstGeom prst="rect">
            <a:avLst/>
          </a:prstGeom>
        </p:spPr>
      </p:pic>
      <p:sp>
        <p:nvSpPr>
          <p:cNvPr id="9" name="TextBox 8">
            <a:extLst>
              <a:ext uri="{FF2B5EF4-FFF2-40B4-BE49-F238E27FC236}">
                <a16:creationId xmlns:a16="http://schemas.microsoft.com/office/drawing/2014/main" id="{E45A5210-6A9A-CD22-6C8F-EB3029EE5AD0}"/>
              </a:ext>
            </a:extLst>
          </p:cNvPr>
          <p:cNvSpPr txBox="1"/>
          <p:nvPr/>
        </p:nvSpPr>
        <p:spPr>
          <a:xfrm>
            <a:off x="43225" y="872282"/>
            <a:ext cx="12115438" cy="6093976"/>
          </a:xfrm>
          <a:prstGeom prst="rect">
            <a:avLst/>
          </a:prstGeom>
          <a:noFill/>
        </p:spPr>
        <p:txBody>
          <a:bodyPr wrap="square">
            <a:spAutoFit/>
          </a:bodyPr>
          <a:lstStyle/>
          <a:p>
            <a:pPr marL="457200" indent="-457200" algn="just">
              <a:buFont typeface="Wingdings" panose="05000000000000000000" pitchFamily="2" charset="2"/>
              <a:buChar char="Ø"/>
            </a:pPr>
            <a:r>
              <a:rPr lang="en-NG" sz="2900" b="1" dirty="0">
                <a:solidFill>
                  <a:schemeClr val="bg1"/>
                </a:solidFill>
                <a:ea typeface="Arial" panose="020B0604020202020204" pitchFamily="34" charset="0"/>
                <a:cs typeface="Arial" panose="020B0604020202020204" pitchFamily="34" charset="0"/>
              </a:rPr>
              <a:t>Knowledge</a:t>
            </a:r>
            <a:r>
              <a:rPr lang="en-US" sz="2900" b="1" dirty="0">
                <a:solidFill>
                  <a:schemeClr val="bg1"/>
                </a:solidFill>
                <a:ea typeface="Arial" panose="020B0604020202020204" pitchFamily="34" charset="0"/>
                <a:cs typeface="Arial" panose="020B0604020202020204" pitchFamily="34" charset="0"/>
              </a:rPr>
              <a:t> </a:t>
            </a:r>
            <a:r>
              <a:rPr lang="en-NG" sz="2900" b="1" dirty="0">
                <a:solidFill>
                  <a:schemeClr val="bg1"/>
                </a:solidFill>
                <a:ea typeface="Arial" panose="020B0604020202020204" pitchFamily="34" charset="0"/>
                <a:cs typeface="Arial" panose="020B0604020202020204" pitchFamily="34" charset="0"/>
              </a:rPr>
              <a:t>Dissemination:</a:t>
            </a:r>
            <a:r>
              <a:rPr lang="en-NG" sz="2900" dirty="0">
                <a:solidFill>
                  <a:schemeClr val="bg1"/>
                </a:solidFill>
                <a:ea typeface="Arial" panose="020B0604020202020204" pitchFamily="34" charset="0"/>
                <a:cs typeface="Arial" panose="020B0604020202020204" pitchFamily="34" charset="0"/>
              </a:rPr>
              <a:t> Sharing novel algorithms, software architectures, empirical evaluations, and theoretical insights with the global scientific community.</a:t>
            </a:r>
            <a:endParaRPr lang="en-US" sz="2900" dirty="0">
              <a:solidFill>
                <a:schemeClr val="bg1"/>
              </a:solidFill>
              <a:ea typeface="Arial" panose="020B0604020202020204" pitchFamily="34" charset="0"/>
              <a:cs typeface="Arial" panose="020B0604020202020204" pitchFamily="34" charset="0"/>
            </a:endParaRPr>
          </a:p>
          <a:p>
            <a:pPr marL="457200" indent="-457200">
              <a:buFont typeface="Wingdings" panose="05000000000000000000" pitchFamily="2" charset="2"/>
              <a:buChar char="Ø"/>
            </a:pPr>
            <a:endParaRPr lang="en-US" sz="2900" dirty="0">
              <a:solidFill>
                <a:schemeClr val="bg1"/>
              </a:solidFill>
              <a:ea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r>
              <a:rPr lang="en-NG" sz="2900" b="1" dirty="0">
                <a:solidFill>
                  <a:schemeClr val="bg1"/>
                </a:solidFill>
                <a:ea typeface="Arial" panose="020B0604020202020204" pitchFamily="34" charset="0"/>
                <a:cs typeface="Arial" panose="020B0604020202020204" pitchFamily="34" charset="0"/>
              </a:rPr>
              <a:t>Peer Validation:</a:t>
            </a:r>
            <a:r>
              <a:rPr lang="en-NG" sz="2900" dirty="0">
                <a:solidFill>
                  <a:schemeClr val="bg1"/>
                </a:solidFill>
                <a:ea typeface="Arial" panose="020B0604020202020204" pitchFamily="34" charset="0"/>
                <a:cs typeface="Arial" panose="020B0604020202020204" pitchFamily="34" charset="0"/>
              </a:rPr>
              <a:t> Obtaining independent verification of research correctness, technical soundness, and originality from domain experts.</a:t>
            </a:r>
            <a:endParaRPr lang="en-US" sz="2900" dirty="0">
              <a:solidFill>
                <a:schemeClr val="bg1"/>
              </a:solidFill>
              <a:ea typeface="Arial" panose="020B0604020202020204" pitchFamily="34" charset="0"/>
              <a:cs typeface="Arial" panose="020B0604020202020204" pitchFamily="34" charset="0"/>
            </a:endParaRPr>
          </a:p>
          <a:p>
            <a:pPr marL="457200" indent="-457200">
              <a:buFont typeface="Wingdings" panose="05000000000000000000" pitchFamily="2" charset="2"/>
              <a:buChar char="Ø"/>
            </a:pPr>
            <a:endParaRPr lang="en-US" sz="2900" b="1" dirty="0">
              <a:solidFill>
                <a:schemeClr val="bg1"/>
              </a:solidFill>
              <a:ea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r>
              <a:rPr lang="en-NG" sz="2900" b="1" dirty="0">
                <a:solidFill>
                  <a:schemeClr val="bg1"/>
                </a:solidFill>
                <a:ea typeface="Arial" panose="020B0604020202020204" pitchFamily="34" charset="0"/>
                <a:cs typeface="Arial" panose="020B0604020202020204" pitchFamily="34" charset="0"/>
              </a:rPr>
              <a:t> Academic &amp; Professional Advancement:</a:t>
            </a:r>
            <a:r>
              <a:rPr lang="en-NG" sz="2900" dirty="0">
                <a:solidFill>
                  <a:schemeClr val="bg1"/>
                </a:solidFill>
                <a:ea typeface="Arial" panose="020B0604020202020204" pitchFamily="34" charset="0"/>
                <a:cs typeface="Arial" panose="020B0604020202020204" pitchFamily="34" charset="0"/>
              </a:rPr>
              <a:t> Serving as the benchmark for faculty promotions, tenure tracks, postgraduate completions, and grant eligibility.</a:t>
            </a:r>
            <a:endParaRPr lang="en-US" sz="2900" dirty="0">
              <a:solidFill>
                <a:schemeClr val="bg1"/>
              </a:solidFill>
              <a:ea typeface="Arial" panose="020B0604020202020204" pitchFamily="34" charset="0"/>
              <a:cs typeface="Arial" panose="020B0604020202020204" pitchFamily="34" charset="0"/>
            </a:endParaRPr>
          </a:p>
          <a:p>
            <a:pPr marL="457200" indent="-457200">
              <a:buFont typeface="Wingdings" panose="05000000000000000000" pitchFamily="2" charset="2"/>
              <a:buChar char="Ø"/>
            </a:pPr>
            <a:endParaRPr lang="en-US" sz="2900" b="1" dirty="0">
              <a:solidFill>
                <a:schemeClr val="bg1"/>
              </a:solidFill>
              <a:ea typeface="Arial" panose="020B0604020202020204" pitchFamily="34" charset="0"/>
            </a:endParaRPr>
          </a:p>
          <a:p>
            <a:pPr marL="457200" indent="-457200" algn="just">
              <a:buFont typeface="Wingdings" panose="05000000000000000000" pitchFamily="2" charset="2"/>
              <a:buChar char="Ø"/>
            </a:pPr>
            <a:r>
              <a:rPr lang="en-NG" sz="2900" b="1" dirty="0">
                <a:solidFill>
                  <a:schemeClr val="bg1"/>
                </a:solidFill>
                <a:ea typeface="Arial" panose="020B0604020202020204" pitchFamily="34" charset="0"/>
              </a:rPr>
              <a:t> Archival Preservation:</a:t>
            </a:r>
            <a:r>
              <a:rPr lang="en-NG" sz="2900" dirty="0">
                <a:solidFill>
                  <a:schemeClr val="bg1"/>
                </a:solidFill>
                <a:ea typeface="Arial" panose="020B0604020202020204" pitchFamily="34" charset="0"/>
              </a:rPr>
              <a:t> Securing a permanent, citeable record of scientific progress registered under Digital Object Identifiers (DOIs).</a:t>
            </a:r>
            <a:endParaRPr lang="en-NG" sz="2900" dirty="0">
              <a:solidFill>
                <a:schemeClr val="bg1"/>
              </a:solidFill>
            </a:endParaRPr>
          </a:p>
        </p:txBody>
      </p:sp>
      <p:sp>
        <p:nvSpPr>
          <p:cNvPr id="13" name="TextBox 12">
            <a:extLst>
              <a:ext uri="{FF2B5EF4-FFF2-40B4-BE49-F238E27FC236}">
                <a16:creationId xmlns:a16="http://schemas.microsoft.com/office/drawing/2014/main" id="{DFC99524-2B0A-8ACA-A69A-B7417165E431}"/>
              </a:ext>
            </a:extLst>
          </p:cNvPr>
          <p:cNvSpPr txBox="1"/>
          <p:nvPr/>
        </p:nvSpPr>
        <p:spPr>
          <a:xfrm>
            <a:off x="2656609" y="225951"/>
            <a:ext cx="6878782" cy="646331"/>
          </a:xfrm>
          <a:prstGeom prst="rect">
            <a:avLst/>
          </a:prstGeom>
          <a:noFill/>
        </p:spPr>
        <p:txBody>
          <a:bodyPr wrap="square">
            <a:spAutoFit/>
          </a:bodyPr>
          <a:lstStyle/>
          <a:p>
            <a:r>
              <a:rPr lang="en-NG" sz="3600" b="1" dirty="0">
                <a:solidFill>
                  <a:schemeClr val="bg1"/>
                </a:solidFill>
                <a:effectLst/>
                <a:latin typeface="+mn-lt"/>
                <a:ea typeface="Arial" panose="020B0604020202020204" pitchFamily="34" charset="0"/>
              </a:rPr>
              <a:t>Objectives of Academic Publishing</a:t>
            </a:r>
            <a:endParaRPr lang="en-NG" sz="3600" b="1" dirty="0">
              <a:solidFill>
                <a:schemeClr val="bg1"/>
              </a:solidFill>
            </a:endParaRPr>
          </a:p>
        </p:txBody>
      </p:sp>
      <p:sp>
        <p:nvSpPr>
          <p:cNvPr id="17" name="Footer Placeholder 4">
            <a:extLst>
              <a:ext uri="{FF2B5EF4-FFF2-40B4-BE49-F238E27FC236}">
                <a16:creationId xmlns:a16="http://schemas.microsoft.com/office/drawing/2014/main" id="{C9659A75-D73E-008F-524F-40E63B1FB5B7}"/>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extLst>
      <p:ext uri="{BB962C8B-B14F-4D97-AF65-F5344CB8AC3E}">
        <p14:creationId xmlns:p14="http://schemas.microsoft.com/office/powerpoint/2010/main" val="1216901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5134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A7E32CC-C636-0561-2385-32C89A9808E3}"/>
              </a:ext>
            </a:extLst>
          </p:cNvPr>
          <p:cNvPicPr>
            <a:picLocks noChangeAspect="1"/>
          </p:cNvPicPr>
          <p:nvPr/>
        </p:nvPicPr>
        <p:blipFill>
          <a:blip r:embed="rId3"/>
          <a:stretch>
            <a:fillRect/>
          </a:stretch>
        </p:blipFill>
        <p:spPr>
          <a:xfrm>
            <a:off x="11019454" y="9331"/>
            <a:ext cx="1167202" cy="875401"/>
          </a:xfrm>
          <a:prstGeom prst="rect">
            <a:avLst/>
          </a:prstGeom>
        </p:spPr>
      </p:pic>
      <p:sp>
        <p:nvSpPr>
          <p:cNvPr id="9" name="TextBox 8">
            <a:extLst>
              <a:ext uri="{FF2B5EF4-FFF2-40B4-BE49-F238E27FC236}">
                <a16:creationId xmlns:a16="http://schemas.microsoft.com/office/drawing/2014/main" id="{E45A5210-6A9A-CD22-6C8F-EB3029EE5AD0}"/>
              </a:ext>
            </a:extLst>
          </p:cNvPr>
          <p:cNvSpPr txBox="1"/>
          <p:nvPr/>
        </p:nvSpPr>
        <p:spPr>
          <a:xfrm>
            <a:off x="43225" y="872282"/>
            <a:ext cx="12115438" cy="5139869"/>
          </a:xfrm>
          <a:prstGeom prst="rect">
            <a:avLst/>
          </a:prstGeom>
          <a:noFill/>
        </p:spPr>
        <p:txBody>
          <a:bodyPr wrap="square">
            <a:spAutoFit/>
          </a:bodyPr>
          <a:lstStyle/>
          <a:p>
            <a:pPr algn="just"/>
            <a:endParaRPr lang="en-US" sz="2900" b="1" dirty="0">
              <a:solidFill>
                <a:schemeClr val="bg1"/>
              </a:solidFill>
              <a:ea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r>
              <a:rPr lang="en-US" sz="2900" b="1" dirty="0">
                <a:solidFill>
                  <a:schemeClr val="bg1"/>
                </a:solidFill>
                <a:ea typeface="Arial" panose="020B0604020202020204" pitchFamily="34" charset="0"/>
                <a:cs typeface="Arial" panose="020B0604020202020204" pitchFamily="34" charset="0"/>
              </a:rPr>
              <a:t>Authors: </a:t>
            </a:r>
            <a:r>
              <a:rPr lang="en-US" sz="2400" b="1" dirty="0">
                <a:solidFill>
                  <a:schemeClr val="bg1"/>
                </a:solidFill>
                <a:ea typeface="Arial" panose="020B0604020202020204" pitchFamily="34" charset="0"/>
                <a:cs typeface="Arial" panose="020B0604020202020204" pitchFamily="34" charset="0"/>
              </a:rPr>
              <a:t>Researchers and scholars who conceive, execute, and write up research contributions.</a:t>
            </a:r>
          </a:p>
          <a:p>
            <a:pPr marL="457200" indent="-457200" algn="just">
              <a:buFont typeface="Wingdings" panose="05000000000000000000" pitchFamily="2" charset="2"/>
              <a:buChar char="Ø"/>
            </a:pPr>
            <a:endParaRPr lang="en-US" sz="2900" b="1" dirty="0">
              <a:solidFill>
                <a:schemeClr val="bg1"/>
              </a:solidFill>
              <a:ea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r>
              <a:rPr lang="en-US" sz="2900" b="1" dirty="0">
                <a:solidFill>
                  <a:schemeClr val="bg1"/>
                </a:solidFill>
                <a:ea typeface="Arial" panose="020B0604020202020204" pitchFamily="34" charset="0"/>
                <a:cs typeface="Arial" panose="020B0604020202020204" pitchFamily="34" charset="0"/>
              </a:rPr>
              <a:t>Peer Reviewers: </a:t>
            </a:r>
            <a:r>
              <a:rPr lang="en-US" sz="2400" b="1" dirty="0">
                <a:solidFill>
                  <a:schemeClr val="bg1"/>
                </a:solidFill>
                <a:ea typeface="Arial" panose="020B0604020202020204" pitchFamily="34" charset="0"/>
                <a:cs typeface="Arial" panose="020B0604020202020204" pitchFamily="34" charset="0"/>
              </a:rPr>
              <a:t>Subject matter experts who evaluate manuscripts voluntarily or by invitation for rigor and validity.</a:t>
            </a:r>
          </a:p>
          <a:p>
            <a:pPr marL="457200" indent="-457200" algn="just">
              <a:buFont typeface="Wingdings" panose="05000000000000000000" pitchFamily="2" charset="2"/>
              <a:buChar char="Ø"/>
            </a:pPr>
            <a:endParaRPr lang="en-US" sz="2900" b="1" dirty="0">
              <a:solidFill>
                <a:schemeClr val="bg1"/>
              </a:solidFill>
              <a:ea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r>
              <a:rPr lang="en-US" sz="2900" b="1" dirty="0">
                <a:solidFill>
                  <a:schemeClr val="bg1"/>
                </a:solidFill>
                <a:ea typeface="Arial" panose="020B0604020202020204" pitchFamily="34" charset="0"/>
                <a:cs typeface="Arial" panose="020B0604020202020204" pitchFamily="34" charset="0"/>
              </a:rPr>
              <a:t>Editors (Editor-in-Chief, Associate Editors): </a:t>
            </a:r>
            <a:r>
              <a:rPr lang="en-US" sz="2400" b="1" dirty="0">
                <a:solidFill>
                  <a:schemeClr val="bg1"/>
                </a:solidFill>
                <a:ea typeface="Arial" panose="020B0604020202020204" pitchFamily="34" charset="0"/>
                <a:cs typeface="Arial" panose="020B0604020202020204" pitchFamily="34" charset="0"/>
              </a:rPr>
              <a:t>Academic leaders who oversee submission screening, reviewer assignments, and final publication decisions.</a:t>
            </a:r>
          </a:p>
          <a:p>
            <a:pPr marL="457200" indent="-457200" algn="just">
              <a:buFont typeface="Wingdings" panose="05000000000000000000" pitchFamily="2" charset="2"/>
              <a:buChar char="Ø"/>
            </a:pPr>
            <a:endParaRPr lang="en-US" sz="2900" b="1" dirty="0">
              <a:solidFill>
                <a:schemeClr val="bg1"/>
              </a:solidFill>
              <a:ea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r>
              <a:rPr lang="en-US" sz="2900" b="1" dirty="0">
                <a:solidFill>
                  <a:schemeClr val="bg1"/>
                </a:solidFill>
                <a:ea typeface="Arial" panose="020B0604020202020204" pitchFamily="34" charset="0"/>
                <a:cs typeface="Arial" panose="020B0604020202020204" pitchFamily="34" charset="0"/>
              </a:rPr>
              <a:t>Publishers: </a:t>
            </a:r>
            <a:r>
              <a:rPr lang="en-US" sz="2400" b="1" dirty="0">
                <a:solidFill>
                  <a:schemeClr val="bg1"/>
                </a:solidFill>
                <a:ea typeface="Arial" panose="020B0604020202020204" pitchFamily="34" charset="0"/>
                <a:cs typeface="Arial" panose="020B0604020202020204" pitchFamily="34" charset="0"/>
              </a:rPr>
              <a:t>Entities managing infrastructure, formatting, indexing, digital archiving, and copyright frameworks (e.g., IEEE, ACM, Springer, Elsevier, Wiley).</a:t>
            </a:r>
            <a:endParaRPr lang="en-US" sz="2900" b="1" dirty="0">
              <a:solidFill>
                <a:schemeClr val="bg1"/>
              </a:solidFill>
              <a:ea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DFC99524-2B0A-8ACA-A69A-B7417165E431}"/>
              </a:ext>
            </a:extLst>
          </p:cNvPr>
          <p:cNvSpPr txBox="1"/>
          <p:nvPr/>
        </p:nvSpPr>
        <p:spPr>
          <a:xfrm>
            <a:off x="2656609" y="225951"/>
            <a:ext cx="6878782" cy="646331"/>
          </a:xfrm>
          <a:prstGeom prst="rect">
            <a:avLst/>
          </a:prstGeom>
          <a:noFill/>
        </p:spPr>
        <p:txBody>
          <a:bodyPr wrap="square">
            <a:spAutoFit/>
          </a:bodyPr>
          <a:lstStyle/>
          <a:p>
            <a:r>
              <a:rPr lang="en-US" sz="3600" b="1" dirty="0">
                <a:solidFill>
                  <a:schemeClr val="bg1"/>
                </a:solidFill>
                <a:ea typeface="Arial" panose="020B0604020202020204" pitchFamily="34" charset="0"/>
                <a:cs typeface="Arial" panose="020B0604020202020204" pitchFamily="34" charset="0"/>
              </a:rPr>
              <a:t>Key Stakeholders in Publishing</a:t>
            </a:r>
            <a:endParaRPr lang="en-NG" sz="3600" b="1" dirty="0">
              <a:solidFill>
                <a:schemeClr val="bg1"/>
              </a:solidFill>
            </a:endParaRPr>
          </a:p>
        </p:txBody>
      </p:sp>
      <p:sp>
        <p:nvSpPr>
          <p:cNvPr id="3" name="Footer Placeholder 4">
            <a:extLst>
              <a:ext uri="{FF2B5EF4-FFF2-40B4-BE49-F238E27FC236}">
                <a16:creationId xmlns:a16="http://schemas.microsoft.com/office/drawing/2014/main" id="{1B3ADF88-AC35-552C-9C9D-5C61DE1C2DD0}"/>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extLst>
      <p:ext uri="{BB962C8B-B14F-4D97-AF65-F5344CB8AC3E}">
        <p14:creationId xmlns:p14="http://schemas.microsoft.com/office/powerpoint/2010/main" val="1379470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5134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A7E32CC-C636-0561-2385-32C89A9808E3}"/>
              </a:ext>
            </a:extLst>
          </p:cNvPr>
          <p:cNvPicPr>
            <a:picLocks noChangeAspect="1"/>
          </p:cNvPicPr>
          <p:nvPr/>
        </p:nvPicPr>
        <p:blipFill>
          <a:blip r:embed="rId3"/>
          <a:stretch>
            <a:fillRect/>
          </a:stretch>
        </p:blipFill>
        <p:spPr>
          <a:xfrm>
            <a:off x="11019454" y="9331"/>
            <a:ext cx="1167202" cy="875401"/>
          </a:xfrm>
          <a:prstGeom prst="rect">
            <a:avLst/>
          </a:prstGeom>
        </p:spPr>
      </p:pic>
      <p:sp>
        <p:nvSpPr>
          <p:cNvPr id="9" name="TextBox 8">
            <a:extLst>
              <a:ext uri="{FF2B5EF4-FFF2-40B4-BE49-F238E27FC236}">
                <a16:creationId xmlns:a16="http://schemas.microsoft.com/office/drawing/2014/main" id="{E45A5210-6A9A-CD22-6C8F-EB3029EE5AD0}"/>
              </a:ext>
            </a:extLst>
          </p:cNvPr>
          <p:cNvSpPr txBox="1"/>
          <p:nvPr/>
        </p:nvSpPr>
        <p:spPr>
          <a:xfrm>
            <a:off x="43225" y="831620"/>
            <a:ext cx="12115438" cy="984885"/>
          </a:xfrm>
          <a:prstGeom prst="rect">
            <a:avLst/>
          </a:prstGeom>
          <a:noFill/>
        </p:spPr>
        <p:txBody>
          <a:bodyPr wrap="square">
            <a:spAutoFit/>
          </a:bodyPr>
          <a:lstStyle/>
          <a:p>
            <a:pPr algn="just"/>
            <a:r>
              <a:rPr lang="en-US" sz="2800" b="1" dirty="0">
                <a:solidFill>
                  <a:schemeClr val="bg1"/>
                </a:solidFill>
                <a:ea typeface="Arial" panose="020B0604020202020204" pitchFamily="34" charset="0"/>
                <a:cs typeface="Arial" panose="020B0604020202020204" pitchFamily="34" charset="0"/>
              </a:rPr>
              <a:t>A well-structured research paper in computing follows the refined </a:t>
            </a:r>
            <a:r>
              <a:rPr lang="en-US" sz="2800" b="1" dirty="0" err="1">
                <a:solidFill>
                  <a:schemeClr val="bg1"/>
                </a:solidFill>
                <a:ea typeface="Arial" panose="020B0604020202020204" pitchFamily="34" charset="0"/>
                <a:cs typeface="Arial" panose="020B0604020202020204" pitchFamily="34" charset="0"/>
              </a:rPr>
              <a:t>IMRaD</a:t>
            </a:r>
            <a:r>
              <a:rPr lang="en-US" sz="2800" b="1" dirty="0">
                <a:solidFill>
                  <a:schemeClr val="bg1"/>
                </a:solidFill>
                <a:ea typeface="Arial" panose="020B0604020202020204" pitchFamily="34" charset="0"/>
                <a:cs typeface="Arial" panose="020B0604020202020204" pitchFamily="34" charset="0"/>
              </a:rPr>
              <a:t> format.</a:t>
            </a:r>
          </a:p>
        </p:txBody>
      </p:sp>
      <p:sp>
        <p:nvSpPr>
          <p:cNvPr id="13" name="TextBox 12">
            <a:extLst>
              <a:ext uri="{FF2B5EF4-FFF2-40B4-BE49-F238E27FC236}">
                <a16:creationId xmlns:a16="http://schemas.microsoft.com/office/drawing/2014/main" id="{DFC99524-2B0A-8ACA-A69A-B7417165E431}"/>
              </a:ext>
            </a:extLst>
          </p:cNvPr>
          <p:cNvSpPr txBox="1"/>
          <p:nvPr/>
        </p:nvSpPr>
        <p:spPr>
          <a:xfrm>
            <a:off x="3295650" y="87918"/>
            <a:ext cx="5600700" cy="646331"/>
          </a:xfrm>
          <a:prstGeom prst="rect">
            <a:avLst/>
          </a:prstGeom>
          <a:noFill/>
        </p:spPr>
        <p:txBody>
          <a:bodyPr wrap="square">
            <a:spAutoFit/>
          </a:bodyPr>
          <a:lstStyle/>
          <a:p>
            <a:r>
              <a:rPr lang="en-US" sz="3600" b="1" dirty="0">
                <a:solidFill>
                  <a:schemeClr val="bg1"/>
                </a:solidFill>
                <a:ea typeface="Arial" panose="020B0604020202020204" pitchFamily="34" charset="0"/>
                <a:cs typeface="Arial" panose="020B0604020202020204" pitchFamily="34" charset="0"/>
              </a:rPr>
              <a:t>Anatomy of a Journal Paper</a:t>
            </a:r>
            <a:endParaRPr lang="en-NG" sz="3600" b="1" dirty="0">
              <a:solidFill>
                <a:schemeClr val="bg1"/>
              </a:solidFill>
            </a:endParaRPr>
          </a:p>
        </p:txBody>
      </p:sp>
      <p:pic>
        <p:nvPicPr>
          <p:cNvPr id="6" name="Picture 5">
            <a:extLst>
              <a:ext uri="{FF2B5EF4-FFF2-40B4-BE49-F238E27FC236}">
                <a16:creationId xmlns:a16="http://schemas.microsoft.com/office/drawing/2014/main" id="{9EF227FA-2782-A28F-DF91-B0B2FD2B3D41}"/>
              </a:ext>
            </a:extLst>
          </p:cNvPr>
          <p:cNvPicPr>
            <a:picLocks noChangeAspect="1"/>
          </p:cNvPicPr>
          <p:nvPr/>
        </p:nvPicPr>
        <p:blipFill>
          <a:blip r:embed="rId4">
            <a:duotone>
              <a:prstClr val="black"/>
              <a:srgbClr val="7030A0">
                <a:tint val="45000"/>
                <a:satMod val="400000"/>
              </a:srgbClr>
            </a:duotone>
          </a:blip>
          <a:stretch>
            <a:fillRect/>
          </a:stretch>
        </p:blipFill>
        <p:spPr>
          <a:xfrm>
            <a:off x="4118688" y="1507298"/>
            <a:ext cx="3954624" cy="5063660"/>
          </a:xfrm>
          <a:prstGeom prst="rect">
            <a:avLst/>
          </a:prstGeom>
        </p:spPr>
      </p:pic>
      <p:sp>
        <p:nvSpPr>
          <p:cNvPr id="7" name="Footer Placeholder 4">
            <a:extLst>
              <a:ext uri="{FF2B5EF4-FFF2-40B4-BE49-F238E27FC236}">
                <a16:creationId xmlns:a16="http://schemas.microsoft.com/office/drawing/2014/main" id="{430DBD63-6460-20D2-8E93-1A807249AAFD}"/>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extLst>
      <p:ext uri="{BB962C8B-B14F-4D97-AF65-F5344CB8AC3E}">
        <p14:creationId xmlns:p14="http://schemas.microsoft.com/office/powerpoint/2010/main" val="916803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5134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A7E32CC-C636-0561-2385-32C89A9808E3}"/>
              </a:ext>
            </a:extLst>
          </p:cNvPr>
          <p:cNvPicPr>
            <a:picLocks noChangeAspect="1"/>
          </p:cNvPicPr>
          <p:nvPr/>
        </p:nvPicPr>
        <p:blipFill>
          <a:blip r:embed="rId3"/>
          <a:stretch>
            <a:fillRect/>
          </a:stretch>
        </p:blipFill>
        <p:spPr>
          <a:xfrm>
            <a:off x="11019454" y="9331"/>
            <a:ext cx="1167202" cy="875401"/>
          </a:xfrm>
          <a:prstGeom prst="rect">
            <a:avLst/>
          </a:prstGeom>
        </p:spPr>
      </p:pic>
      <p:sp>
        <p:nvSpPr>
          <p:cNvPr id="9" name="TextBox 8">
            <a:extLst>
              <a:ext uri="{FF2B5EF4-FFF2-40B4-BE49-F238E27FC236}">
                <a16:creationId xmlns:a16="http://schemas.microsoft.com/office/drawing/2014/main" id="{E45A5210-6A9A-CD22-6C8F-EB3029EE5AD0}"/>
              </a:ext>
            </a:extLst>
          </p:cNvPr>
          <p:cNvSpPr txBox="1"/>
          <p:nvPr/>
        </p:nvSpPr>
        <p:spPr>
          <a:xfrm>
            <a:off x="17825" y="678326"/>
            <a:ext cx="12115438" cy="6647974"/>
          </a:xfrm>
          <a:prstGeom prst="rect">
            <a:avLst/>
          </a:prstGeom>
          <a:noFill/>
        </p:spPr>
        <p:txBody>
          <a:bodyPr wrap="square">
            <a:spAutoFit/>
          </a:bodyPr>
          <a:lstStyle/>
          <a:p>
            <a:pPr marL="457200" indent="-457200" algn="just">
              <a:buFont typeface="Wingdings" panose="05000000000000000000" pitchFamily="2" charset="2"/>
              <a:buChar char="Ø"/>
            </a:pPr>
            <a:r>
              <a:rPr lang="en-US" sz="3200" b="1" dirty="0">
                <a:solidFill>
                  <a:schemeClr val="bg1"/>
                </a:solidFill>
                <a:ea typeface="Arial" panose="020B0604020202020204" pitchFamily="34" charset="0"/>
                <a:cs typeface="Arial" panose="020B0604020202020204" pitchFamily="34" charset="0"/>
              </a:rPr>
              <a:t>Fit</a:t>
            </a:r>
            <a:r>
              <a:rPr lang="en-US" sz="2900" b="1" dirty="0">
                <a:solidFill>
                  <a:schemeClr val="bg1"/>
                </a:solidFill>
                <a:ea typeface="Arial" panose="020B0604020202020204" pitchFamily="34" charset="0"/>
                <a:cs typeface="Arial" panose="020B0604020202020204" pitchFamily="34" charset="0"/>
              </a:rPr>
              <a:t>: </a:t>
            </a:r>
            <a:r>
              <a:rPr lang="en-US" sz="2600" dirty="0">
                <a:solidFill>
                  <a:schemeClr val="bg1"/>
                </a:solidFill>
                <a:ea typeface="Arial" panose="020B0604020202020204" pitchFamily="34" charset="0"/>
                <a:cs typeface="Arial" panose="020B0604020202020204" pitchFamily="34" charset="0"/>
              </a:rPr>
              <a:t>Does its recent issues (last 2–3 years) publish papers like yours in topic, method and scale?</a:t>
            </a:r>
          </a:p>
          <a:p>
            <a:pPr marL="457200" indent="-457200" algn="just">
              <a:buFont typeface="Wingdings" panose="05000000000000000000" pitchFamily="2" charset="2"/>
              <a:buChar char="Ø"/>
            </a:pPr>
            <a:endParaRPr lang="en-US" sz="1600" b="1" dirty="0">
              <a:solidFill>
                <a:schemeClr val="bg1"/>
              </a:solidFill>
              <a:ea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r>
              <a:rPr lang="en-US" sz="3200" b="1" dirty="0">
                <a:solidFill>
                  <a:schemeClr val="bg1"/>
                </a:solidFill>
                <a:ea typeface="Arial" panose="020B0604020202020204" pitchFamily="34" charset="0"/>
                <a:cs typeface="Arial" panose="020B0604020202020204" pitchFamily="34" charset="0"/>
              </a:rPr>
              <a:t>Indexing</a:t>
            </a:r>
            <a:r>
              <a:rPr lang="en-US" sz="2900" b="1" dirty="0">
                <a:solidFill>
                  <a:schemeClr val="bg1"/>
                </a:solidFill>
                <a:ea typeface="Arial" panose="020B0604020202020204" pitchFamily="34" charset="0"/>
                <a:cs typeface="Arial" panose="020B0604020202020204" pitchFamily="34" charset="0"/>
              </a:rPr>
              <a:t>: </a:t>
            </a:r>
            <a:r>
              <a:rPr lang="en-US" sz="2600" dirty="0">
                <a:solidFill>
                  <a:schemeClr val="bg1"/>
                </a:solidFill>
                <a:ea typeface="Arial" panose="020B0604020202020204" pitchFamily="34" charset="0"/>
                <a:cs typeface="Arial" panose="020B0604020202020204" pitchFamily="34" charset="0"/>
              </a:rPr>
              <a:t>Is it indexed in Scopus and/or Web of Science (or PubMed for health topics, DOAJ for open access)? Verify on the indexer's own site, not the journal's claim.</a:t>
            </a:r>
          </a:p>
          <a:p>
            <a:pPr marL="457200" indent="-457200" algn="just">
              <a:buFont typeface="Wingdings" panose="05000000000000000000" pitchFamily="2" charset="2"/>
              <a:buChar char="Ø"/>
            </a:pPr>
            <a:endParaRPr lang="en-US" sz="1400" b="1" dirty="0">
              <a:solidFill>
                <a:schemeClr val="bg1"/>
              </a:solidFill>
              <a:ea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r>
              <a:rPr lang="en-US" sz="3200" b="1" dirty="0">
                <a:solidFill>
                  <a:schemeClr val="bg1"/>
                </a:solidFill>
                <a:ea typeface="Arial" panose="020B0604020202020204" pitchFamily="34" charset="0"/>
                <a:cs typeface="Arial" panose="020B0604020202020204" pitchFamily="34" charset="0"/>
              </a:rPr>
              <a:t>Process</a:t>
            </a:r>
            <a:r>
              <a:rPr lang="en-US" sz="4000" b="1" dirty="0">
                <a:solidFill>
                  <a:schemeClr val="bg1"/>
                </a:solidFill>
                <a:ea typeface="Arial" panose="020B0604020202020204" pitchFamily="34" charset="0"/>
                <a:cs typeface="Arial" panose="020B0604020202020204" pitchFamily="34" charset="0"/>
              </a:rPr>
              <a:t>: </a:t>
            </a:r>
            <a:r>
              <a:rPr lang="en-US" sz="2600" dirty="0">
                <a:solidFill>
                  <a:schemeClr val="bg1"/>
                </a:solidFill>
                <a:ea typeface="Arial" panose="020B0604020202020204" pitchFamily="34" charset="0"/>
                <a:cs typeface="Arial" panose="020B0604020202020204" pitchFamily="34" charset="0"/>
              </a:rPr>
              <a:t>What are the typical time to first decision and acceptance rate? Are reviews genuinely peer reviewed?</a:t>
            </a:r>
          </a:p>
          <a:p>
            <a:pPr marL="457200" indent="-457200" algn="just">
              <a:buFont typeface="Wingdings" panose="05000000000000000000" pitchFamily="2" charset="2"/>
              <a:buChar char="Ø"/>
            </a:pPr>
            <a:endParaRPr lang="en-US" sz="1400" b="1" dirty="0">
              <a:solidFill>
                <a:schemeClr val="bg1"/>
              </a:solidFill>
              <a:ea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r>
              <a:rPr lang="en-US" sz="3200" b="1" dirty="0">
                <a:solidFill>
                  <a:schemeClr val="bg1"/>
                </a:solidFill>
                <a:ea typeface="Arial" panose="020B0604020202020204" pitchFamily="34" charset="0"/>
                <a:cs typeface="Arial" panose="020B0604020202020204" pitchFamily="34" charset="0"/>
              </a:rPr>
              <a:t>Cost and access: </a:t>
            </a:r>
            <a:r>
              <a:rPr lang="en-US" sz="2600" dirty="0">
                <a:solidFill>
                  <a:schemeClr val="bg1"/>
                </a:solidFill>
                <a:ea typeface="Arial" panose="020B0604020202020204" pitchFamily="34" charset="0"/>
                <a:cs typeface="Arial" panose="020B0604020202020204" pitchFamily="34" charset="0"/>
              </a:rPr>
              <a:t>Is it subscription, open access with an APC, or diamond (free to read and publish)?</a:t>
            </a:r>
          </a:p>
          <a:p>
            <a:pPr marL="457200" indent="-457200" algn="just">
              <a:buFont typeface="Wingdings" panose="05000000000000000000" pitchFamily="2" charset="2"/>
              <a:buChar char="Ø"/>
            </a:pPr>
            <a:endParaRPr lang="en-US" sz="1600" b="1" dirty="0">
              <a:solidFill>
                <a:schemeClr val="bg1"/>
              </a:solidFill>
              <a:ea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r>
              <a:rPr lang="en-US" sz="3200" b="1" dirty="0">
                <a:solidFill>
                  <a:schemeClr val="bg1"/>
                </a:solidFill>
                <a:ea typeface="Arial" panose="020B0604020202020204" pitchFamily="34" charset="0"/>
                <a:cs typeface="Arial" panose="020B0604020202020204" pitchFamily="34" charset="0"/>
              </a:rPr>
              <a:t>Standing</a:t>
            </a:r>
            <a:r>
              <a:rPr lang="en-US" sz="2900" b="1" dirty="0">
                <a:solidFill>
                  <a:schemeClr val="bg1"/>
                </a:solidFill>
                <a:ea typeface="Arial" panose="020B0604020202020204" pitchFamily="34" charset="0"/>
                <a:cs typeface="Arial" panose="020B0604020202020204" pitchFamily="34" charset="0"/>
              </a:rPr>
              <a:t>: </a:t>
            </a:r>
            <a:r>
              <a:rPr lang="en-US" sz="2600" dirty="0">
                <a:solidFill>
                  <a:schemeClr val="bg1"/>
                </a:solidFill>
                <a:ea typeface="Arial" panose="020B0604020202020204" pitchFamily="34" charset="0"/>
                <a:cs typeface="Arial" panose="020B0604020202020204" pitchFamily="34" charset="0"/>
              </a:rPr>
              <a:t>What is its quartile (Q1–Q4) in its subject category on </a:t>
            </a:r>
            <a:r>
              <a:rPr lang="en-US" sz="2600" dirty="0" err="1">
                <a:solidFill>
                  <a:schemeClr val="bg1"/>
                </a:solidFill>
                <a:ea typeface="Arial" panose="020B0604020202020204" pitchFamily="34" charset="0"/>
                <a:cs typeface="Arial" panose="020B0604020202020204" pitchFamily="34" charset="0"/>
              </a:rPr>
              <a:t>Scimago</a:t>
            </a:r>
            <a:r>
              <a:rPr lang="en-US" sz="2600" dirty="0">
                <a:solidFill>
                  <a:schemeClr val="bg1"/>
                </a:solidFill>
                <a:ea typeface="Arial" panose="020B0604020202020204" pitchFamily="34" charset="0"/>
                <a:cs typeface="Arial" panose="020B0604020202020204" pitchFamily="34" charset="0"/>
              </a:rPr>
              <a:t> (SJR) or Journal Citation Reports? Q1–Q2 is a good target once you have a strong result.</a:t>
            </a:r>
          </a:p>
          <a:p>
            <a:pPr marL="457200" indent="-457200" algn="just">
              <a:buFont typeface="Wingdings" panose="05000000000000000000" pitchFamily="2" charset="2"/>
              <a:buChar char="Ø"/>
            </a:pPr>
            <a:endParaRPr lang="en-US" sz="2800" b="1" dirty="0">
              <a:solidFill>
                <a:schemeClr val="bg1"/>
              </a:solidFill>
              <a:ea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DFC99524-2B0A-8ACA-A69A-B7417165E431}"/>
              </a:ext>
            </a:extLst>
          </p:cNvPr>
          <p:cNvSpPr txBox="1"/>
          <p:nvPr/>
        </p:nvSpPr>
        <p:spPr>
          <a:xfrm>
            <a:off x="1657350" y="44440"/>
            <a:ext cx="8877300" cy="646331"/>
          </a:xfrm>
          <a:prstGeom prst="rect">
            <a:avLst/>
          </a:prstGeom>
          <a:noFill/>
        </p:spPr>
        <p:txBody>
          <a:bodyPr wrap="square">
            <a:spAutoFit/>
          </a:bodyPr>
          <a:lstStyle/>
          <a:p>
            <a:pPr algn="ctr"/>
            <a:r>
              <a:rPr lang="en-US" sz="3600" b="1" dirty="0">
                <a:solidFill>
                  <a:schemeClr val="bg1"/>
                </a:solidFill>
                <a:ea typeface="Arial" panose="020B0604020202020204" pitchFamily="34" charset="0"/>
                <a:cs typeface="Arial" panose="020B0604020202020204" pitchFamily="34" charset="0"/>
              </a:rPr>
              <a:t>Five Questions to Ask of Any Journal</a:t>
            </a:r>
            <a:endParaRPr lang="en-NG" sz="3600" b="1" dirty="0">
              <a:solidFill>
                <a:schemeClr val="bg1"/>
              </a:solidFill>
            </a:endParaRPr>
          </a:p>
        </p:txBody>
      </p:sp>
      <p:sp>
        <p:nvSpPr>
          <p:cNvPr id="2" name="Footer Placeholder 4">
            <a:extLst>
              <a:ext uri="{FF2B5EF4-FFF2-40B4-BE49-F238E27FC236}">
                <a16:creationId xmlns:a16="http://schemas.microsoft.com/office/drawing/2014/main" id="{440D571F-F944-C548-2EDF-3814A7273C29}"/>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extLst>
      <p:ext uri="{BB962C8B-B14F-4D97-AF65-F5344CB8AC3E}">
        <p14:creationId xmlns:p14="http://schemas.microsoft.com/office/powerpoint/2010/main" val="4176449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5134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A7E32CC-C636-0561-2385-32C89A9808E3}"/>
              </a:ext>
            </a:extLst>
          </p:cNvPr>
          <p:cNvPicPr>
            <a:picLocks noChangeAspect="1"/>
          </p:cNvPicPr>
          <p:nvPr/>
        </p:nvPicPr>
        <p:blipFill>
          <a:blip r:embed="rId3"/>
          <a:stretch>
            <a:fillRect/>
          </a:stretch>
        </p:blipFill>
        <p:spPr>
          <a:xfrm>
            <a:off x="11019454" y="9331"/>
            <a:ext cx="1167202" cy="875401"/>
          </a:xfrm>
          <a:prstGeom prst="rect">
            <a:avLst/>
          </a:prstGeom>
        </p:spPr>
      </p:pic>
      <p:sp>
        <p:nvSpPr>
          <p:cNvPr id="9" name="TextBox 8">
            <a:extLst>
              <a:ext uri="{FF2B5EF4-FFF2-40B4-BE49-F238E27FC236}">
                <a16:creationId xmlns:a16="http://schemas.microsoft.com/office/drawing/2014/main" id="{E45A5210-6A9A-CD22-6C8F-EB3029EE5AD0}"/>
              </a:ext>
            </a:extLst>
          </p:cNvPr>
          <p:cNvSpPr txBox="1"/>
          <p:nvPr/>
        </p:nvSpPr>
        <p:spPr>
          <a:xfrm>
            <a:off x="17825" y="872282"/>
            <a:ext cx="12115438" cy="5509200"/>
          </a:xfrm>
          <a:prstGeom prst="rect">
            <a:avLst/>
          </a:prstGeom>
          <a:noFill/>
        </p:spPr>
        <p:txBody>
          <a:bodyPr wrap="square">
            <a:spAutoFit/>
          </a:bodyPr>
          <a:lstStyle/>
          <a:p>
            <a:pPr marL="457200" indent="-457200" algn="just">
              <a:buFont typeface="Wingdings" panose="05000000000000000000" pitchFamily="2" charset="2"/>
              <a:buChar char="Ø"/>
            </a:pPr>
            <a:r>
              <a:rPr lang="en-US" sz="3200" b="1" dirty="0">
                <a:solidFill>
                  <a:schemeClr val="bg1"/>
                </a:solidFill>
                <a:ea typeface="Arial" panose="020B0604020202020204" pitchFamily="34" charset="0"/>
                <a:cs typeface="Arial" panose="020B0604020202020204" pitchFamily="34" charset="0"/>
              </a:rPr>
              <a:t>Q1 (Top 25%): </a:t>
            </a:r>
            <a:r>
              <a:rPr lang="en-US" sz="2400" dirty="0">
                <a:solidFill>
                  <a:schemeClr val="bg1"/>
                </a:solidFill>
                <a:ea typeface="Arial" panose="020B0604020202020204" pitchFamily="34" charset="0"/>
                <a:cs typeface="Arial" panose="020B0604020202020204" pitchFamily="34" charset="0"/>
              </a:rPr>
              <a:t>Represents the top 25% of journals in a specific subject category. High prestige, maximum visibility, rigorous peer-review processes, low acceptance rates (often under 15–20%), and high citation impact. Groundbreaking, high-impact research, career promotion, and major grant applications.</a:t>
            </a:r>
            <a:r>
              <a:rPr lang="en-US" sz="2800" b="1" dirty="0">
                <a:solidFill>
                  <a:schemeClr val="bg1"/>
                </a:solidFill>
                <a:ea typeface="Arial" panose="020B0604020202020204" pitchFamily="34" charset="0"/>
                <a:cs typeface="Arial" panose="020B0604020202020204" pitchFamily="34" charset="0"/>
              </a:rPr>
              <a:t> </a:t>
            </a:r>
            <a:endParaRPr lang="en-US" sz="3200" b="1" dirty="0">
              <a:solidFill>
                <a:schemeClr val="bg1"/>
              </a:solidFill>
              <a:ea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endParaRPr lang="en-US" sz="3200" b="1" dirty="0">
              <a:solidFill>
                <a:schemeClr val="bg1"/>
              </a:solidFill>
              <a:ea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r>
              <a:rPr lang="en-US" sz="3200" b="1" dirty="0">
                <a:solidFill>
                  <a:schemeClr val="bg1"/>
                </a:solidFill>
                <a:ea typeface="Arial" panose="020B0604020202020204" pitchFamily="34" charset="0"/>
                <a:cs typeface="Arial" panose="020B0604020202020204" pitchFamily="34" charset="0"/>
              </a:rPr>
              <a:t>Q2 (26% to 50%): </a:t>
            </a:r>
            <a:r>
              <a:rPr lang="en-US" sz="2400" dirty="0">
                <a:solidFill>
                  <a:schemeClr val="bg1"/>
                </a:solidFill>
                <a:ea typeface="Arial" panose="020B0604020202020204" pitchFamily="34" charset="0"/>
                <a:cs typeface="Arial" panose="020B0604020202020204" pitchFamily="34" charset="0"/>
              </a:rPr>
              <a:t>Represents the second tier, spanning from the 26th to the 50th percentile. Above-average performance, solid academic credibility, and respectable citation metrics. Solid empirical studies and established researchers looking to build a strong publication record.</a:t>
            </a:r>
          </a:p>
          <a:p>
            <a:pPr marL="457200" indent="-457200" algn="just">
              <a:buFont typeface="Wingdings" panose="05000000000000000000" pitchFamily="2" charset="2"/>
              <a:buChar char="Ø"/>
            </a:pPr>
            <a:endParaRPr lang="en-US" sz="2400" b="1" dirty="0">
              <a:solidFill>
                <a:schemeClr val="bg1"/>
              </a:solidFill>
              <a:ea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r>
              <a:rPr lang="en-US" sz="3200" b="1" dirty="0">
                <a:solidFill>
                  <a:schemeClr val="bg1"/>
                </a:solidFill>
                <a:ea typeface="Arial" panose="020B0604020202020204" pitchFamily="34" charset="0"/>
                <a:cs typeface="Arial" panose="020B0604020202020204" pitchFamily="34" charset="0"/>
              </a:rPr>
              <a:t>Q3 (51% to 75%):</a:t>
            </a:r>
            <a:r>
              <a:rPr lang="en-US" sz="3600" b="1" dirty="0">
                <a:solidFill>
                  <a:schemeClr val="bg1"/>
                </a:solidFill>
                <a:ea typeface="Arial" panose="020B0604020202020204" pitchFamily="34" charset="0"/>
                <a:cs typeface="Arial" panose="020B0604020202020204" pitchFamily="34" charset="0"/>
              </a:rPr>
              <a:t> </a:t>
            </a:r>
            <a:r>
              <a:rPr lang="en-US" sz="2400" dirty="0">
                <a:solidFill>
                  <a:schemeClr val="bg1"/>
                </a:solidFill>
                <a:ea typeface="Arial" panose="020B0604020202020204" pitchFamily="34" charset="0"/>
                <a:cs typeface="Arial" panose="020B0604020202020204" pitchFamily="34" charset="0"/>
              </a:rPr>
              <a:t>Represents the third tier, spanning from the 51st to the 75th percentile. Moderate citation impact, often more specialized or regional in focus. Specialized studies, regional research, or researchers gaining foundational publishing experience.</a:t>
            </a:r>
          </a:p>
        </p:txBody>
      </p:sp>
      <p:sp>
        <p:nvSpPr>
          <p:cNvPr id="13" name="TextBox 12">
            <a:extLst>
              <a:ext uri="{FF2B5EF4-FFF2-40B4-BE49-F238E27FC236}">
                <a16:creationId xmlns:a16="http://schemas.microsoft.com/office/drawing/2014/main" id="{DFC99524-2B0A-8ACA-A69A-B7417165E431}"/>
              </a:ext>
            </a:extLst>
          </p:cNvPr>
          <p:cNvSpPr txBox="1"/>
          <p:nvPr/>
        </p:nvSpPr>
        <p:spPr>
          <a:xfrm>
            <a:off x="1657350" y="238401"/>
            <a:ext cx="8877300" cy="646331"/>
          </a:xfrm>
          <a:prstGeom prst="rect">
            <a:avLst/>
          </a:prstGeom>
          <a:noFill/>
        </p:spPr>
        <p:txBody>
          <a:bodyPr wrap="square">
            <a:spAutoFit/>
          </a:bodyPr>
          <a:lstStyle/>
          <a:p>
            <a:pPr algn="ctr"/>
            <a:r>
              <a:rPr lang="en-US" sz="3600" b="1" dirty="0">
                <a:solidFill>
                  <a:schemeClr val="bg1"/>
                </a:solidFill>
                <a:ea typeface="Arial" panose="020B0604020202020204" pitchFamily="34" charset="0"/>
                <a:cs typeface="Arial" panose="020B0604020202020204" pitchFamily="34" charset="0"/>
              </a:rPr>
              <a:t>The Four Quartiles Explained…</a:t>
            </a:r>
            <a:endParaRPr lang="en-NG" sz="3600" b="1" dirty="0">
              <a:solidFill>
                <a:schemeClr val="bg1"/>
              </a:solidFill>
            </a:endParaRPr>
          </a:p>
        </p:txBody>
      </p:sp>
      <p:sp>
        <p:nvSpPr>
          <p:cNvPr id="2" name="Footer Placeholder 4">
            <a:extLst>
              <a:ext uri="{FF2B5EF4-FFF2-40B4-BE49-F238E27FC236}">
                <a16:creationId xmlns:a16="http://schemas.microsoft.com/office/drawing/2014/main" id="{440D571F-F944-C548-2EDF-3814A7273C29}"/>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extLst>
      <p:ext uri="{BB962C8B-B14F-4D97-AF65-F5344CB8AC3E}">
        <p14:creationId xmlns:p14="http://schemas.microsoft.com/office/powerpoint/2010/main" val="1620742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5134F"/>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A7E32CC-C636-0561-2385-32C89A9808E3}"/>
              </a:ext>
            </a:extLst>
          </p:cNvPr>
          <p:cNvPicPr>
            <a:picLocks noChangeAspect="1"/>
          </p:cNvPicPr>
          <p:nvPr/>
        </p:nvPicPr>
        <p:blipFill>
          <a:blip r:embed="rId3"/>
          <a:stretch>
            <a:fillRect/>
          </a:stretch>
        </p:blipFill>
        <p:spPr>
          <a:xfrm>
            <a:off x="11019454" y="9331"/>
            <a:ext cx="1167202" cy="875401"/>
          </a:xfrm>
          <a:prstGeom prst="rect">
            <a:avLst/>
          </a:prstGeom>
        </p:spPr>
      </p:pic>
      <p:sp>
        <p:nvSpPr>
          <p:cNvPr id="9" name="TextBox 8">
            <a:extLst>
              <a:ext uri="{FF2B5EF4-FFF2-40B4-BE49-F238E27FC236}">
                <a16:creationId xmlns:a16="http://schemas.microsoft.com/office/drawing/2014/main" id="{E45A5210-6A9A-CD22-6C8F-EB3029EE5AD0}"/>
              </a:ext>
            </a:extLst>
          </p:cNvPr>
          <p:cNvSpPr txBox="1"/>
          <p:nvPr/>
        </p:nvSpPr>
        <p:spPr>
          <a:xfrm>
            <a:off x="17825" y="872282"/>
            <a:ext cx="12115438" cy="5201424"/>
          </a:xfrm>
          <a:prstGeom prst="rect">
            <a:avLst/>
          </a:prstGeom>
          <a:noFill/>
        </p:spPr>
        <p:txBody>
          <a:bodyPr wrap="square">
            <a:spAutoFit/>
          </a:bodyPr>
          <a:lstStyle/>
          <a:p>
            <a:pPr marL="457200" indent="-457200" algn="just">
              <a:buFont typeface="Wingdings" panose="05000000000000000000" pitchFamily="2" charset="2"/>
              <a:buChar char="Ø"/>
            </a:pPr>
            <a:r>
              <a:rPr lang="en-US" sz="3200" b="1" dirty="0">
                <a:solidFill>
                  <a:schemeClr val="bg1"/>
                </a:solidFill>
                <a:ea typeface="Arial" panose="020B0604020202020204" pitchFamily="34" charset="0"/>
                <a:cs typeface="Arial" panose="020B0604020202020204" pitchFamily="34" charset="0"/>
              </a:rPr>
              <a:t>Q4 (Bottom 76% to 100%):</a:t>
            </a:r>
            <a:r>
              <a:rPr lang="en-US" sz="3600" b="1" dirty="0">
                <a:solidFill>
                  <a:schemeClr val="bg1"/>
                </a:solidFill>
                <a:ea typeface="Arial" panose="020B0604020202020204" pitchFamily="34" charset="0"/>
                <a:cs typeface="Arial" panose="020B0604020202020204" pitchFamily="34" charset="0"/>
              </a:rPr>
              <a:t> </a:t>
            </a:r>
            <a:r>
              <a:rPr lang="en-US" sz="2400" dirty="0">
                <a:solidFill>
                  <a:schemeClr val="bg1"/>
                </a:solidFill>
                <a:ea typeface="Arial" panose="020B0604020202020204" pitchFamily="34" charset="0"/>
                <a:cs typeface="Arial" panose="020B0604020202020204" pitchFamily="34" charset="0"/>
              </a:rPr>
              <a:t>Represents the lowest quartile, making up the bottom 25% of journals in the category. Lower citation impact, shorter review timeframes, and more accessible editorial boards. </a:t>
            </a:r>
          </a:p>
          <a:p>
            <a:pPr marL="457200" indent="-457200" algn="just">
              <a:buFont typeface="Wingdings" panose="05000000000000000000" pitchFamily="2" charset="2"/>
              <a:buChar char="Ø"/>
            </a:pPr>
            <a:endParaRPr lang="en-US" sz="2400" dirty="0">
              <a:solidFill>
                <a:schemeClr val="bg1"/>
              </a:solidFill>
              <a:ea typeface="Arial" panose="020B0604020202020204" pitchFamily="34" charset="0"/>
              <a:cs typeface="Arial" panose="020B0604020202020204" pitchFamily="34" charset="0"/>
            </a:endParaRPr>
          </a:p>
          <a:p>
            <a:pPr algn="just"/>
            <a:r>
              <a:rPr lang="en-US" sz="3200" b="1" dirty="0">
                <a:solidFill>
                  <a:schemeClr val="bg1"/>
                </a:solidFill>
                <a:ea typeface="Arial" panose="020B0604020202020204" pitchFamily="34" charset="0"/>
                <a:cs typeface="Arial" panose="020B0604020202020204" pitchFamily="34" charset="0"/>
              </a:rPr>
              <a:t>Note:</a:t>
            </a:r>
            <a:r>
              <a:rPr lang="en-US" sz="2400" dirty="0">
                <a:solidFill>
                  <a:schemeClr val="bg1"/>
                </a:solidFill>
                <a:ea typeface="Arial" panose="020B0604020202020204" pitchFamily="34" charset="0"/>
                <a:cs typeface="Arial" panose="020B0604020202020204" pitchFamily="34" charset="0"/>
              </a:rPr>
              <a:t> A Q4 ranking does not mean a journal is predatory or fake; it is still legitimately indexed and peer-reviewed. Preliminary work, early-career researchers, or postgraduate students publishing their first papers. </a:t>
            </a:r>
            <a:endParaRPr lang="en-US" sz="3600" dirty="0">
              <a:solidFill>
                <a:schemeClr val="bg1"/>
              </a:solidFill>
              <a:ea typeface="Arial" panose="020B0604020202020204" pitchFamily="34" charset="0"/>
              <a:cs typeface="Arial" panose="020B0604020202020204" pitchFamily="34" charset="0"/>
            </a:endParaRPr>
          </a:p>
          <a:p>
            <a:pPr marL="457200" indent="-457200" algn="just">
              <a:buFont typeface="Wingdings" panose="05000000000000000000" pitchFamily="2" charset="2"/>
              <a:buChar char="Ø"/>
            </a:pPr>
            <a:endParaRPr lang="en-US" sz="3600" b="1" dirty="0">
              <a:solidFill>
                <a:schemeClr val="bg1"/>
              </a:solidFill>
              <a:ea typeface="Arial" panose="020B0604020202020204" pitchFamily="34" charset="0"/>
              <a:cs typeface="Arial" panose="020B0604020202020204" pitchFamily="34" charset="0"/>
            </a:endParaRPr>
          </a:p>
          <a:p>
            <a:pPr algn="ctr"/>
            <a:r>
              <a:rPr lang="en-US" sz="2800" b="1" dirty="0">
                <a:solidFill>
                  <a:schemeClr val="bg1"/>
                </a:solidFill>
                <a:ea typeface="Arial" panose="020B0604020202020204" pitchFamily="34" charset="0"/>
                <a:cs typeface="Arial" panose="020B0604020202020204" pitchFamily="34" charset="0"/>
              </a:rPr>
              <a:t>Check a journal's true quartile here…</a:t>
            </a:r>
          </a:p>
          <a:p>
            <a:pPr algn="ctr"/>
            <a:r>
              <a:rPr lang="en-US" sz="3600" dirty="0">
                <a:solidFill>
                  <a:schemeClr val="bg1"/>
                </a:solidFill>
                <a:ea typeface="Arial" panose="020B0604020202020204" pitchFamily="34" charset="0"/>
                <a:cs typeface="Arial" panose="020B0604020202020204" pitchFamily="34" charset="0"/>
                <a:hlinkClick r:id="rId4"/>
              </a:rPr>
              <a:t>https://www.scimagojr.com/</a:t>
            </a:r>
            <a:r>
              <a:rPr lang="en-US" sz="3600" dirty="0">
                <a:solidFill>
                  <a:schemeClr val="bg1"/>
                </a:solidFill>
                <a:ea typeface="Arial" panose="020B0604020202020204" pitchFamily="34" charset="0"/>
                <a:cs typeface="Arial" panose="020B0604020202020204" pitchFamily="34" charset="0"/>
              </a:rPr>
              <a:t> </a:t>
            </a:r>
          </a:p>
          <a:p>
            <a:pPr algn="ctr"/>
            <a:r>
              <a:rPr lang="en-US" sz="3600" dirty="0">
                <a:solidFill>
                  <a:schemeClr val="bg1"/>
                </a:solidFill>
                <a:ea typeface="Arial" panose="020B0604020202020204" pitchFamily="34" charset="0"/>
                <a:cs typeface="Arial" panose="020B0604020202020204" pitchFamily="34" charset="0"/>
                <a:hlinkClick r:id="rId5"/>
              </a:rPr>
              <a:t>https://mjl.clarivate.com/</a:t>
            </a:r>
            <a:r>
              <a:rPr lang="en-US" sz="3600" dirty="0">
                <a:solidFill>
                  <a:schemeClr val="bg1"/>
                </a:solidFill>
                <a:ea typeface="Arial" panose="020B0604020202020204" pitchFamily="34" charset="0"/>
                <a:cs typeface="Arial" panose="020B0604020202020204" pitchFamily="34" charset="0"/>
              </a:rPr>
              <a:t> </a:t>
            </a:r>
          </a:p>
        </p:txBody>
      </p:sp>
      <p:sp>
        <p:nvSpPr>
          <p:cNvPr id="13" name="TextBox 12">
            <a:extLst>
              <a:ext uri="{FF2B5EF4-FFF2-40B4-BE49-F238E27FC236}">
                <a16:creationId xmlns:a16="http://schemas.microsoft.com/office/drawing/2014/main" id="{DFC99524-2B0A-8ACA-A69A-B7417165E431}"/>
              </a:ext>
            </a:extLst>
          </p:cNvPr>
          <p:cNvSpPr txBox="1"/>
          <p:nvPr/>
        </p:nvSpPr>
        <p:spPr>
          <a:xfrm>
            <a:off x="1657350" y="238401"/>
            <a:ext cx="8877300" cy="646331"/>
          </a:xfrm>
          <a:prstGeom prst="rect">
            <a:avLst/>
          </a:prstGeom>
          <a:noFill/>
        </p:spPr>
        <p:txBody>
          <a:bodyPr wrap="square">
            <a:spAutoFit/>
          </a:bodyPr>
          <a:lstStyle/>
          <a:p>
            <a:pPr algn="ctr"/>
            <a:r>
              <a:rPr lang="en-US" sz="3600" b="1" dirty="0">
                <a:solidFill>
                  <a:schemeClr val="bg1"/>
                </a:solidFill>
                <a:ea typeface="Arial" panose="020B0604020202020204" pitchFamily="34" charset="0"/>
                <a:cs typeface="Arial" panose="020B0604020202020204" pitchFamily="34" charset="0"/>
              </a:rPr>
              <a:t>The Four Quartiles Explained… Contd…</a:t>
            </a:r>
            <a:endParaRPr lang="en-NG" sz="3600" b="1" dirty="0">
              <a:solidFill>
                <a:schemeClr val="bg1"/>
              </a:solidFill>
            </a:endParaRPr>
          </a:p>
        </p:txBody>
      </p:sp>
      <p:sp>
        <p:nvSpPr>
          <p:cNvPr id="2" name="Footer Placeholder 4">
            <a:extLst>
              <a:ext uri="{FF2B5EF4-FFF2-40B4-BE49-F238E27FC236}">
                <a16:creationId xmlns:a16="http://schemas.microsoft.com/office/drawing/2014/main" id="{440D571F-F944-C548-2EDF-3814A7273C29}"/>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extLst>
      <p:ext uri="{BB962C8B-B14F-4D97-AF65-F5344CB8AC3E}">
        <p14:creationId xmlns:p14="http://schemas.microsoft.com/office/powerpoint/2010/main" val="2826096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666107"/>
            <a:ext cx="3498800" cy="2119907"/>
          </a:xfrm>
          <a:prstGeom prst="roundRect">
            <a:avLst>
              <a:gd name="adj" fmla="val 7188"/>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4346525" y="2666107"/>
            <a:ext cx="3498800" cy="2119907"/>
          </a:xfrm>
          <a:prstGeom prst="roundRect">
            <a:avLst>
              <a:gd name="adj" fmla="val 7188"/>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8073925" y="2666107"/>
            <a:ext cx="3498800" cy="2119907"/>
          </a:xfrm>
          <a:prstGeom prst="roundRect">
            <a:avLst>
              <a:gd name="adj" fmla="val 7188"/>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image.png"/>
          <p:cNvPicPr>
            <a:picLocks noChangeAspect="1"/>
          </p:cNvPicPr>
          <p:nvPr/>
        </p:nvPicPr>
        <p:blipFill>
          <a:blip r:embed="rId2"/>
          <a:stretch>
            <a:fillRect/>
          </a:stretch>
        </p:blipFill>
        <p:spPr>
          <a:xfrm>
            <a:off x="933450" y="2980432"/>
            <a:ext cx="2870150" cy="266700"/>
          </a:xfrm>
          <a:prstGeom prst="rect">
            <a:avLst/>
          </a:prstGeom>
        </p:spPr>
      </p:pic>
      <p:pic>
        <p:nvPicPr>
          <p:cNvPr id="7" name="Picture 6" descr="image.png"/>
          <p:cNvPicPr>
            <a:picLocks noChangeAspect="1"/>
          </p:cNvPicPr>
          <p:nvPr/>
        </p:nvPicPr>
        <p:blipFill>
          <a:blip r:embed="rId3"/>
          <a:stretch>
            <a:fillRect/>
          </a:stretch>
        </p:blipFill>
        <p:spPr>
          <a:xfrm>
            <a:off x="4660850" y="2980432"/>
            <a:ext cx="2870150" cy="266700"/>
          </a:xfrm>
          <a:prstGeom prst="rect">
            <a:avLst/>
          </a:prstGeom>
        </p:spPr>
      </p:pic>
      <p:pic>
        <p:nvPicPr>
          <p:cNvPr id="8" name="Picture 7" descr="image.png"/>
          <p:cNvPicPr>
            <a:picLocks noChangeAspect="1"/>
          </p:cNvPicPr>
          <p:nvPr/>
        </p:nvPicPr>
        <p:blipFill>
          <a:blip r:embed="rId4"/>
          <a:stretch>
            <a:fillRect/>
          </a:stretch>
        </p:blipFill>
        <p:spPr>
          <a:xfrm>
            <a:off x="8388250" y="2980432"/>
            <a:ext cx="2870150" cy="266700"/>
          </a:xfrm>
          <a:prstGeom prst="rect">
            <a:avLst/>
          </a:prstGeom>
        </p:spPr>
      </p:pic>
      <p:sp>
        <p:nvSpPr>
          <p:cNvPr id="9" name="TextBox 8"/>
          <p:cNvSpPr txBox="1"/>
          <p:nvPr/>
        </p:nvSpPr>
        <p:spPr>
          <a:xfrm>
            <a:off x="2231565" y="342517"/>
            <a:ext cx="7728719"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Primary Formats of Academic Publishing</a:t>
            </a:r>
          </a:p>
        </p:txBody>
      </p:sp>
      <p:sp>
        <p:nvSpPr>
          <p:cNvPr id="11" name="TextBox 10"/>
          <p:cNvSpPr txBox="1"/>
          <p:nvPr/>
        </p:nvSpPr>
        <p:spPr>
          <a:xfrm>
            <a:off x="933450" y="3399532"/>
            <a:ext cx="1636666"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Journal Articles</a:t>
            </a:r>
          </a:p>
        </p:txBody>
      </p:sp>
      <p:sp>
        <p:nvSpPr>
          <p:cNvPr id="12" name="TextBox 11"/>
          <p:cNvSpPr txBox="1"/>
          <p:nvPr/>
        </p:nvSpPr>
        <p:spPr>
          <a:xfrm>
            <a:off x="933450" y="3751957"/>
            <a:ext cx="2965400"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Accessible, peer-reviewed channel for rapid original research dissemination globally.</a:t>
            </a:r>
          </a:p>
        </p:txBody>
      </p:sp>
      <p:sp>
        <p:nvSpPr>
          <p:cNvPr id="13" name="TextBox 12"/>
          <p:cNvSpPr txBox="1"/>
          <p:nvPr/>
        </p:nvSpPr>
        <p:spPr>
          <a:xfrm>
            <a:off x="4660850" y="3399532"/>
            <a:ext cx="1375954"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Edited Books</a:t>
            </a:r>
          </a:p>
        </p:txBody>
      </p:sp>
      <p:sp>
        <p:nvSpPr>
          <p:cNvPr id="14" name="TextBox 13"/>
          <p:cNvSpPr txBox="1"/>
          <p:nvPr/>
        </p:nvSpPr>
        <p:spPr>
          <a:xfrm>
            <a:off x="4660850" y="3751957"/>
            <a:ext cx="2965400" cy="974626"/>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Commissioned thematic chapters ideal for doctoral synthesis and specialized topics.</a:t>
            </a:r>
          </a:p>
        </p:txBody>
      </p:sp>
      <p:sp>
        <p:nvSpPr>
          <p:cNvPr id="15" name="TextBox 14"/>
          <p:cNvSpPr txBox="1"/>
          <p:nvPr/>
        </p:nvSpPr>
        <p:spPr>
          <a:xfrm>
            <a:off x="8388250" y="3399532"/>
            <a:ext cx="1474827"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Book Reviews</a:t>
            </a:r>
          </a:p>
        </p:txBody>
      </p:sp>
      <p:sp>
        <p:nvSpPr>
          <p:cNvPr id="16" name="TextBox 15"/>
          <p:cNvSpPr txBox="1"/>
          <p:nvPr/>
        </p:nvSpPr>
        <p:spPr>
          <a:xfrm>
            <a:off x="8388250" y="3751957"/>
            <a:ext cx="2965400"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Low-barrier scholarly contributions offering early career visibility and networking.</a:t>
            </a:r>
          </a:p>
        </p:txBody>
      </p:sp>
      <p:pic>
        <p:nvPicPr>
          <p:cNvPr id="17" name="Picture 16">
            <a:extLst>
              <a:ext uri="{FF2B5EF4-FFF2-40B4-BE49-F238E27FC236}">
                <a16:creationId xmlns:a16="http://schemas.microsoft.com/office/drawing/2014/main" id="{CFA11804-C3FE-83AC-DA07-67A80B6C23A5}"/>
              </a:ext>
            </a:extLst>
          </p:cNvPr>
          <p:cNvPicPr>
            <a:picLocks noChangeAspect="1"/>
          </p:cNvPicPr>
          <p:nvPr/>
        </p:nvPicPr>
        <p:blipFill>
          <a:blip r:embed="rId5"/>
          <a:stretch>
            <a:fillRect/>
          </a:stretch>
        </p:blipFill>
        <p:spPr>
          <a:xfrm>
            <a:off x="10858500" y="0"/>
            <a:ext cx="1300163" cy="975122"/>
          </a:xfrm>
          <a:prstGeom prst="rect">
            <a:avLst/>
          </a:prstGeom>
        </p:spPr>
      </p:pic>
      <p:sp>
        <p:nvSpPr>
          <p:cNvPr id="18" name="Footer Placeholder 4">
            <a:extLst>
              <a:ext uri="{FF2B5EF4-FFF2-40B4-BE49-F238E27FC236}">
                <a16:creationId xmlns:a16="http://schemas.microsoft.com/office/drawing/2014/main" id="{F979AA3B-1559-FF93-7EDC-DF3CED041A02}"/>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786062"/>
            <a:ext cx="5362575" cy="1879996"/>
          </a:xfrm>
          <a:prstGeom prst="roundRect">
            <a:avLst>
              <a:gd name="adj" fmla="val 8106"/>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210300" y="2786062"/>
            <a:ext cx="5362575" cy="1879996"/>
          </a:xfrm>
          <a:prstGeom prst="roundRect">
            <a:avLst>
              <a:gd name="adj" fmla="val 8106"/>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png"/>
          <p:cNvPicPr>
            <a:picLocks noChangeAspect="1"/>
          </p:cNvPicPr>
          <p:nvPr/>
        </p:nvPicPr>
        <p:blipFill>
          <a:blip r:embed="rId2"/>
          <a:stretch>
            <a:fillRect/>
          </a:stretch>
        </p:blipFill>
        <p:spPr>
          <a:xfrm>
            <a:off x="933450" y="3100387"/>
            <a:ext cx="4733925" cy="266700"/>
          </a:xfrm>
          <a:prstGeom prst="rect">
            <a:avLst/>
          </a:prstGeom>
        </p:spPr>
      </p:pic>
      <p:pic>
        <p:nvPicPr>
          <p:cNvPr id="6" name="Picture 5" descr="image.png"/>
          <p:cNvPicPr>
            <a:picLocks noChangeAspect="1"/>
          </p:cNvPicPr>
          <p:nvPr/>
        </p:nvPicPr>
        <p:blipFill>
          <a:blip r:embed="rId3"/>
          <a:stretch>
            <a:fillRect/>
          </a:stretch>
        </p:blipFill>
        <p:spPr>
          <a:xfrm>
            <a:off x="6524625" y="3100387"/>
            <a:ext cx="4733925" cy="266700"/>
          </a:xfrm>
          <a:prstGeom prst="rect">
            <a:avLst/>
          </a:prstGeom>
        </p:spPr>
      </p:pic>
      <p:sp>
        <p:nvSpPr>
          <p:cNvPr id="7" name="TextBox 6"/>
          <p:cNvSpPr txBox="1"/>
          <p:nvPr/>
        </p:nvSpPr>
        <p:spPr>
          <a:xfrm>
            <a:off x="3237722" y="248123"/>
            <a:ext cx="4859306" cy="400815"/>
          </a:xfrm>
          <a:prstGeom prst="rect">
            <a:avLst/>
          </a:prstGeom>
          <a:noFill/>
        </p:spPr>
        <p:txBody>
          <a:bodyPr wrap="square" lIns="0" tIns="0" rIns="0" bIns="0" anchor="t">
            <a:spAutoFit/>
          </a:bodyPr>
          <a:lstStyle/>
          <a:p>
            <a:pPr algn="ctr">
              <a:lnSpc>
                <a:spcPts val="2879"/>
              </a:lnSpc>
            </a:pPr>
            <a:r>
              <a:rPr lang="en-US" sz="3600" b="1" i="0" u="none" dirty="0">
                <a:solidFill>
                  <a:srgbClr val="FFFFFF"/>
                </a:solidFill>
                <a:latin typeface="Space Grotesk"/>
              </a:rPr>
              <a:t>The Editor-Author Nexus</a:t>
            </a:r>
            <a:endParaRPr sz="3600" b="1" i="0" u="none" dirty="0">
              <a:solidFill>
                <a:srgbClr val="FFFFFF"/>
              </a:solidFill>
              <a:latin typeface="Space Grotesk"/>
            </a:endParaRPr>
          </a:p>
        </p:txBody>
      </p:sp>
      <p:sp>
        <p:nvSpPr>
          <p:cNvPr id="9" name="TextBox 8"/>
          <p:cNvSpPr txBox="1"/>
          <p:nvPr/>
        </p:nvSpPr>
        <p:spPr>
          <a:xfrm>
            <a:off x="933450" y="3519487"/>
            <a:ext cx="2795189"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The Editor's Responsibility</a:t>
            </a:r>
          </a:p>
        </p:txBody>
      </p:sp>
      <p:sp>
        <p:nvSpPr>
          <p:cNvPr id="10" name="TextBox 9"/>
          <p:cNvSpPr txBox="1"/>
          <p:nvPr/>
        </p:nvSpPr>
        <p:spPr>
          <a:xfrm>
            <a:off x="933450" y="3871912"/>
            <a:ext cx="4829175" cy="487313"/>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Guards academic integrity, manages referee selection, and guides manuscripts through review.</a:t>
            </a:r>
          </a:p>
        </p:txBody>
      </p:sp>
      <p:sp>
        <p:nvSpPr>
          <p:cNvPr id="11" name="TextBox 10"/>
          <p:cNvSpPr txBox="1"/>
          <p:nvPr/>
        </p:nvSpPr>
        <p:spPr>
          <a:xfrm>
            <a:off x="6524625" y="3519487"/>
            <a:ext cx="2434193"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The Author's Objective</a:t>
            </a:r>
          </a:p>
        </p:txBody>
      </p:sp>
      <p:sp>
        <p:nvSpPr>
          <p:cNvPr id="12" name="TextBox 11"/>
          <p:cNvSpPr txBox="1"/>
          <p:nvPr/>
        </p:nvSpPr>
        <p:spPr>
          <a:xfrm>
            <a:off x="6524625" y="3871912"/>
            <a:ext cx="4829175" cy="487313"/>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Translates findings into clear, rigorous publications and navigates peer critiques constructively.</a:t>
            </a:r>
          </a:p>
        </p:txBody>
      </p:sp>
      <p:pic>
        <p:nvPicPr>
          <p:cNvPr id="13" name="Picture 12">
            <a:extLst>
              <a:ext uri="{FF2B5EF4-FFF2-40B4-BE49-F238E27FC236}">
                <a16:creationId xmlns:a16="http://schemas.microsoft.com/office/drawing/2014/main" id="{86D44408-5597-1A04-C5A3-C16D8AA00863}"/>
              </a:ext>
            </a:extLst>
          </p:cNvPr>
          <p:cNvPicPr>
            <a:picLocks noChangeAspect="1"/>
          </p:cNvPicPr>
          <p:nvPr/>
        </p:nvPicPr>
        <p:blipFill>
          <a:blip r:embed="rId4"/>
          <a:stretch>
            <a:fillRect/>
          </a:stretch>
        </p:blipFill>
        <p:spPr>
          <a:xfrm>
            <a:off x="10886493" y="0"/>
            <a:ext cx="1300163" cy="975122"/>
          </a:xfrm>
          <a:prstGeom prst="rect">
            <a:avLst/>
          </a:prstGeom>
        </p:spPr>
      </p:pic>
      <p:sp>
        <p:nvSpPr>
          <p:cNvPr id="14" name="Footer Placeholder 4">
            <a:extLst>
              <a:ext uri="{FF2B5EF4-FFF2-40B4-BE49-F238E27FC236}">
                <a16:creationId xmlns:a16="http://schemas.microsoft.com/office/drawing/2014/main" id="{CBD0BD56-52BA-B76B-5DBC-04339671EFCE}"/>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1707501" y="3157537"/>
            <a:ext cx="8789437" cy="1724025"/>
          </a:xfrm>
          <a:prstGeom prst="roundRect">
            <a:avLst>
              <a:gd name="adj" fmla="val 8839"/>
            </a:avLst>
          </a:prstGeom>
          <a:solidFill>
            <a:srgbClr val="3B1459"/>
          </a:solidFill>
          <a:ln w="9525">
            <a:solidFill>
              <a:srgbClr val="6B21A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870471" y="2509837"/>
            <a:ext cx="8451056" cy="457200"/>
          </a:xfrm>
          <a:prstGeom prst="rect">
            <a:avLst/>
          </a:prstGeom>
          <a:noFill/>
        </p:spPr>
        <p:txBody>
          <a:bodyPr wrap="none" lIns="0" tIns="0" rIns="0" bIns="0" anchor="t">
            <a:spAutoFit/>
          </a:bodyPr>
          <a:lstStyle/>
          <a:p>
            <a:pPr algn="ctr">
              <a:lnSpc>
                <a:spcPts val="3600"/>
              </a:lnSpc>
            </a:pPr>
            <a:r>
              <a:rPr sz="3000" b="1" i="0" u="none">
                <a:solidFill>
                  <a:srgbClr val="FFFFFF"/>
                </a:solidFill>
                <a:latin typeface="Space Grotesk"/>
              </a:rPr>
              <a:t>Demystifying Academic Publishing</a:t>
            </a:r>
          </a:p>
        </p:txBody>
      </p:sp>
      <p:sp>
        <p:nvSpPr>
          <p:cNvPr id="6" name="TextBox 5"/>
          <p:cNvSpPr txBox="1"/>
          <p:nvPr/>
        </p:nvSpPr>
        <p:spPr>
          <a:xfrm>
            <a:off x="1821656" y="3548062"/>
            <a:ext cx="8548687" cy="942975"/>
          </a:xfrm>
          <a:prstGeom prst="rect">
            <a:avLst/>
          </a:prstGeom>
          <a:noFill/>
        </p:spPr>
        <p:txBody>
          <a:bodyPr wrap="square" lIns="0" tIns="0" rIns="0" bIns="0" anchor="t">
            <a:spAutoFit/>
          </a:bodyPr>
          <a:lstStyle/>
          <a:p>
            <a:pPr algn="just">
              <a:lnSpc>
                <a:spcPts val="2475"/>
              </a:lnSpc>
            </a:pPr>
            <a:r>
              <a:rPr sz="2000" b="1" i="0" u="none" dirty="0">
                <a:solidFill>
                  <a:srgbClr val="F3E8FF"/>
                </a:solidFill>
                <a:latin typeface="Plus Jakarta Sans"/>
              </a:rPr>
              <a:t>Practice &amp; Persistence:</a:t>
            </a:r>
            <a:r>
              <a:rPr sz="2000" b="0" i="0" u="none" dirty="0">
                <a:solidFill>
                  <a:srgbClr val="F3E8FF"/>
                </a:solidFill>
                <a:latin typeface="Plus Jakarta Sans"/>
              </a:rPr>
              <a:t> Publishing is not reserved for seasoned professors. It is a structured skill acquired by students through iterative writing, reviewer engagement, and methodical discipline.</a:t>
            </a:r>
          </a:p>
        </p:txBody>
      </p:sp>
      <p:pic>
        <p:nvPicPr>
          <p:cNvPr id="7" name="Picture 6">
            <a:extLst>
              <a:ext uri="{FF2B5EF4-FFF2-40B4-BE49-F238E27FC236}">
                <a16:creationId xmlns:a16="http://schemas.microsoft.com/office/drawing/2014/main" id="{D1C70F3A-BF65-A33F-125E-2FD37C840581}"/>
              </a:ext>
            </a:extLst>
          </p:cNvPr>
          <p:cNvPicPr>
            <a:picLocks noChangeAspect="1"/>
          </p:cNvPicPr>
          <p:nvPr/>
        </p:nvPicPr>
        <p:blipFill>
          <a:blip r:embed="rId2"/>
          <a:stretch>
            <a:fillRect/>
          </a:stretch>
        </p:blipFill>
        <p:spPr>
          <a:xfrm>
            <a:off x="10886493" y="0"/>
            <a:ext cx="1300163" cy="975122"/>
          </a:xfrm>
          <a:prstGeom prst="rect">
            <a:avLst/>
          </a:prstGeom>
        </p:spPr>
      </p:pic>
      <p:sp>
        <p:nvSpPr>
          <p:cNvPr id="8" name="Footer Placeholder 4">
            <a:extLst>
              <a:ext uri="{FF2B5EF4-FFF2-40B4-BE49-F238E27FC236}">
                <a16:creationId xmlns:a16="http://schemas.microsoft.com/office/drawing/2014/main" id="{C6E5F29A-D637-7E5F-0C1C-41B2AE992616}"/>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875657"/>
            <a:ext cx="5362575" cy="1700807"/>
          </a:xfrm>
          <a:prstGeom prst="roundRect">
            <a:avLst>
              <a:gd name="adj" fmla="val 8960"/>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 name="Rounded Rectangle 3"/>
          <p:cNvSpPr/>
          <p:nvPr/>
        </p:nvSpPr>
        <p:spPr>
          <a:xfrm>
            <a:off x="6210300" y="2875657"/>
            <a:ext cx="5362575" cy="1700807"/>
          </a:xfrm>
          <a:prstGeom prst="roundRect">
            <a:avLst>
              <a:gd name="adj" fmla="val 8960"/>
            </a:avLst>
          </a:prstGeom>
          <a:solidFill>
            <a:srgbClr val="3B1459"/>
          </a:solidFill>
          <a:ln w="9525">
            <a:solidFill>
              <a:srgbClr val="C084F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2529688" y="271994"/>
            <a:ext cx="6465873"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Seminar Paper vs. Research Paper</a:t>
            </a:r>
          </a:p>
        </p:txBody>
      </p:sp>
      <p:sp>
        <p:nvSpPr>
          <p:cNvPr id="7" name="TextBox 6"/>
          <p:cNvSpPr txBox="1"/>
          <p:nvPr/>
        </p:nvSpPr>
        <p:spPr>
          <a:xfrm>
            <a:off x="933450" y="3189982"/>
            <a:ext cx="1553117"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Seminar Paper</a:t>
            </a:r>
          </a:p>
        </p:txBody>
      </p:sp>
      <p:sp>
        <p:nvSpPr>
          <p:cNvPr id="8" name="TextBox 7"/>
          <p:cNvSpPr txBox="1"/>
          <p:nvPr/>
        </p:nvSpPr>
        <p:spPr>
          <a:xfrm>
            <a:off x="933450" y="3542407"/>
            <a:ext cx="4829175" cy="730969"/>
          </a:xfrm>
          <a:prstGeom prst="rect">
            <a:avLst/>
          </a:prstGeom>
          <a:noFill/>
        </p:spPr>
        <p:txBody>
          <a:bodyPr wrap="square" lIns="0" tIns="0" rIns="0" bIns="0" anchor="t">
            <a:spAutoFit/>
          </a:bodyPr>
          <a:lstStyle/>
          <a:p>
            <a:pPr algn="l">
              <a:lnSpc>
                <a:spcPts val="1889"/>
              </a:lnSpc>
            </a:pPr>
            <a:r>
              <a:rPr sz="2000" b="0" i="0" u="none" dirty="0">
                <a:solidFill>
                  <a:srgbClr val="E9D5FF"/>
                </a:solidFill>
                <a:latin typeface="Plus Jakarta Sans"/>
              </a:rPr>
              <a:t>• Summarizes existing literature</a:t>
            </a:r>
            <a:r>
              <a:rPr sz="2000" dirty="0"/>
              <a:t>
</a:t>
            </a:r>
            <a:r>
              <a:rPr sz="2000" b="0" i="0" u="none" dirty="0">
                <a:solidFill>
                  <a:srgbClr val="E9D5FF"/>
                </a:solidFill>
                <a:latin typeface="Plus Jakarta Sans"/>
              </a:rPr>
              <a:t>• Descriptive overview</a:t>
            </a:r>
            <a:r>
              <a:rPr sz="2000" dirty="0"/>
              <a:t>
</a:t>
            </a:r>
            <a:r>
              <a:rPr sz="2000" b="0" i="0" u="none" dirty="0">
                <a:solidFill>
                  <a:srgbClr val="E9D5FF"/>
                </a:solidFill>
                <a:latin typeface="Plus Jakarta Sans"/>
              </a:rPr>
              <a:t>• Written for course grading</a:t>
            </a:r>
          </a:p>
        </p:txBody>
      </p:sp>
      <p:sp>
        <p:nvSpPr>
          <p:cNvPr id="9" name="TextBox 8"/>
          <p:cNvSpPr txBox="1"/>
          <p:nvPr/>
        </p:nvSpPr>
        <p:spPr>
          <a:xfrm>
            <a:off x="6524625" y="3189982"/>
            <a:ext cx="1637051" cy="307777"/>
          </a:xfrm>
          <a:prstGeom prst="rect">
            <a:avLst/>
          </a:prstGeom>
          <a:noFill/>
        </p:spPr>
        <p:txBody>
          <a:bodyPr wrap="none" lIns="0" tIns="0" rIns="0" bIns="0" anchor="t">
            <a:spAutoFit/>
          </a:bodyPr>
          <a:lstStyle/>
          <a:p>
            <a:pPr algn="l"/>
            <a:r>
              <a:rPr sz="2000" b="1" i="0" u="none" dirty="0">
                <a:solidFill>
                  <a:schemeClr val="bg1"/>
                </a:solidFill>
                <a:latin typeface="Plus Jakarta Sans"/>
              </a:rPr>
              <a:t>Research Paper</a:t>
            </a:r>
          </a:p>
        </p:txBody>
      </p:sp>
      <p:sp>
        <p:nvSpPr>
          <p:cNvPr id="10" name="TextBox 9"/>
          <p:cNvSpPr txBox="1"/>
          <p:nvPr/>
        </p:nvSpPr>
        <p:spPr>
          <a:xfrm>
            <a:off x="6524625" y="3542407"/>
            <a:ext cx="4829175" cy="730969"/>
          </a:xfrm>
          <a:prstGeom prst="rect">
            <a:avLst/>
          </a:prstGeom>
          <a:noFill/>
        </p:spPr>
        <p:txBody>
          <a:bodyPr wrap="square" lIns="0" tIns="0" rIns="0" bIns="0" anchor="t">
            <a:spAutoFit/>
          </a:bodyPr>
          <a:lstStyle/>
          <a:p>
            <a:pPr algn="l">
              <a:lnSpc>
                <a:spcPts val="1889"/>
              </a:lnSpc>
            </a:pPr>
            <a:r>
              <a:rPr sz="2000" b="0" i="0" u="none" dirty="0">
                <a:solidFill>
                  <a:srgbClr val="E9D5FF"/>
                </a:solidFill>
                <a:latin typeface="Plus Jakarta Sans"/>
              </a:rPr>
              <a:t>• Generates original data/analysis</a:t>
            </a:r>
            <a:r>
              <a:rPr sz="2000" dirty="0"/>
              <a:t>
</a:t>
            </a:r>
            <a:r>
              <a:rPr sz="2000" b="0" i="0" u="none" dirty="0">
                <a:solidFill>
                  <a:srgbClr val="E9D5FF"/>
                </a:solidFill>
                <a:latin typeface="Plus Jakarta Sans"/>
              </a:rPr>
              <a:t>• Analytical &amp; critical focus</a:t>
            </a:r>
            <a:r>
              <a:rPr sz="2000" dirty="0"/>
              <a:t>
</a:t>
            </a:r>
            <a:r>
              <a:rPr sz="2000" b="0" i="0" u="none" dirty="0">
                <a:solidFill>
                  <a:srgbClr val="E9D5FF"/>
                </a:solidFill>
                <a:latin typeface="Plus Jakarta Sans"/>
              </a:rPr>
              <a:t>• Targets global scientific audience</a:t>
            </a:r>
          </a:p>
        </p:txBody>
      </p:sp>
      <p:pic>
        <p:nvPicPr>
          <p:cNvPr id="11" name="Picture 10">
            <a:extLst>
              <a:ext uri="{FF2B5EF4-FFF2-40B4-BE49-F238E27FC236}">
                <a16:creationId xmlns:a16="http://schemas.microsoft.com/office/drawing/2014/main" id="{873DC9D1-1D6C-B97E-3FDE-45FF2560FD38}"/>
              </a:ext>
            </a:extLst>
          </p:cNvPr>
          <p:cNvPicPr>
            <a:picLocks noChangeAspect="1"/>
          </p:cNvPicPr>
          <p:nvPr/>
        </p:nvPicPr>
        <p:blipFill>
          <a:blip r:embed="rId2"/>
          <a:stretch>
            <a:fillRect/>
          </a:stretch>
        </p:blipFill>
        <p:spPr>
          <a:xfrm>
            <a:off x="10886493" y="0"/>
            <a:ext cx="1300163" cy="975122"/>
          </a:xfrm>
          <a:prstGeom prst="rect">
            <a:avLst/>
          </a:prstGeom>
        </p:spPr>
      </p:pic>
      <p:sp>
        <p:nvSpPr>
          <p:cNvPr id="12" name="Footer Placeholder 4">
            <a:extLst>
              <a:ext uri="{FF2B5EF4-FFF2-40B4-BE49-F238E27FC236}">
                <a16:creationId xmlns:a16="http://schemas.microsoft.com/office/drawing/2014/main" id="{EEB0FDA4-B188-E8DB-8BE6-E08C7F178FEE}"/>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666107"/>
            <a:ext cx="3498800" cy="2119907"/>
          </a:xfrm>
          <a:prstGeom prst="roundRect">
            <a:avLst>
              <a:gd name="adj" fmla="val 7188"/>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4346525" y="2666107"/>
            <a:ext cx="3498800" cy="2119907"/>
          </a:xfrm>
          <a:prstGeom prst="roundRect">
            <a:avLst>
              <a:gd name="adj" fmla="val 7188"/>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8073925" y="2666107"/>
            <a:ext cx="3498800" cy="2119907"/>
          </a:xfrm>
          <a:prstGeom prst="roundRect">
            <a:avLst>
              <a:gd name="adj" fmla="val 7188"/>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image.png"/>
          <p:cNvPicPr>
            <a:picLocks noChangeAspect="1"/>
          </p:cNvPicPr>
          <p:nvPr/>
        </p:nvPicPr>
        <p:blipFill>
          <a:blip r:embed="rId2"/>
          <a:stretch>
            <a:fillRect/>
          </a:stretch>
        </p:blipFill>
        <p:spPr>
          <a:xfrm>
            <a:off x="933450" y="2980432"/>
            <a:ext cx="2870150" cy="266700"/>
          </a:xfrm>
          <a:prstGeom prst="rect">
            <a:avLst/>
          </a:prstGeom>
        </p:spPr>
      </p:pic>
      <p:pic>
        <p:nvPicPr>
          <p:cNvPr id="7" name="Picture 6" descr="image.png"/>
          <p:cNvPicPr>
            <a:picLocks noChangeAspect="1"/>
          </p:cNvPicPr>
          <p:nvPr/>
        </p:nvPicPr>
        <p:blipFill>
          <a:blip r:embed="rId3"/>
          <a:stretch>
            <a:fillRect/>
          </a:stretch>
        </p:blipFill>
        <p:spPr>
          <a:xfrm>
            <a:off x="4660850" y="2980432"/>
            <a:ext cx="2870150" cy="266700"/>
          </a:xfrm>
          <a:prstGeom prst="rect">
            <a:avLst/>
          </a:prstGeom>
        </p:spPr>
      </p:pic>
      <p:pic>
        <p:nvPicPr>
          <p:cNvPr id="8" name="Picture 7" descr="image.png"/>
          <p:cNvPicPr>
            <a:picLocks noChangeAspect="1"/>
          </p:cNvPicPr>
          <p:nvPr/>
        </p:nvPicPr>
        <p:blipFill>
          <a:blip r:embed="rId4"/>
          <a:stretch>
            <a:fillRect/>
          </a:stretch>
        </p:blipFill>
        <p:spPr>
          <a:xfrm>
            <a:off x="8388250" y="2980432"/>
            <a:ext cx="2870150" cy="266700"/>
          </a:xfrm>
          <a:prstGeom prst="rect">
            <a:avLst/>
          </a:prstGeom>
        </p:spPr>
      </p:pic>
      <p:sp>
        <p:nvSpPr>
          <p:cNvPr id="9" name="TextBox 8"/>
          <p:cNvSpPr txBox="1"/>
          <p:nvPr/>
        </p:nvSpPr>
        <p:spPr>
          <a:xfrm>
            <a:off x="2273868" y="322343"/>
            <a:ext cx="7739363"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Formulating the Core Research Question</a:t>
            </a:r>
          </a:p>
        </p:txBody>
      </p:sp>
      <p:sp>
        <p:nvSpPr>
          <p:cNvPr id="11" name="TextBox 10"/>
          <p:cNvSpPr txBox="1"/>
          <p:nvPr/>
        </p:nvSpPr>
        <p:spPr>
          <a:xfrm>
            <a:off x="933450" y="3399532"/>
            <a:ext cx="2049151"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Identifying the Gap</a:t>
            </a:r>
          </a:p>
        </p:txBody>
      </p:sp>
      <p:sp>
        <p:nvSpPr>
          <p:cNvPr id="12" name="TextBox 11"/>
          <p:cNvSpPr txBox="1"/>
          <p:nvPr/>
        </p:nvSpPr>
        <p:spPr>
          <a:xfrm>
            <a:off x="933450" y="3751957"/>
            <a:ext cx="2965400"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Pinpoint explicitly what existing literature has missed or failed to resolve.</a:t>
            </a:r>
          </a:p>
        </p:txBody>
      </p:sp>
      <p:sp>
        <p:nvSpPr>
          <p:cNvPr id="13" name="TextBox 12"/>
          <p:cNvSpPr txBox="1"/>
          <p:nvPr/>
        </p:nvSpPr>
        <p:spPr>
          <a:xfrm>
            <a:off x="4660850" y="3399532"/>
            <a:ext cx="1477584"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Scope Control</a:t>
            </a:r>
          </a:p>
        </p:txBody>
      </p:sp>
      <p:sp>
        <p:nvSpPr>
          <p:cNvPr id="14" name="TextBox 13"/>
          <p:cNvSpPr txBox="1"/>
          <p:nvPr/>
        </p:nvSpPr>
        <p:spPr>
          <a:xfrm>
            <a:off x="4660850" y="3751957"/>
            <a:ext cx="2965400"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Ensure the question is neither too broad for an article nor too narrow for significance.</a:t>
            </a:r>
          </a:p>
        </p:txBody>
      </p:sp>
      <p:sp>
        <p:nvSpPr>
          <p:cNvPr id="15" name="TextBox 14"/>
          <p:cNvSpPr txBox="1"/>
          <p:nvPr/>
        </p:nvSpPr>
        <p:spPr>
          <a:xfrm>
            <a:off x="8388250" y="3399532"/>
            <a:ext cx="1303690"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Peer Vetting</a:t>
            </a:r>
          </a:p>
        </p:txBody>
      </p:sp>
      <p:sp>
        <p:nvSpPr>
          <p:cNvPr id="16" name="TextBox 15"/>
          <p:cNvSpPr txBox="1"/>
          <p:nvPr/>
        </p:nvSpPr>
        <p:spPr>
          <a:xfrm>
            <a:off x="8388250" y="3751957"/>
            <a:ext cx="2965400"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Test your question in seminars before writing to confirm novelty and avoid duplication.</a:t>
            </a:r>
          </a:p>
        </p:txBody>
      </p:sp>
      <p:pic>
        <p:nvPicPr>
          <p:cNvPr id="17" name="Picture 16">
            <a:extLst>
              <a:ext uri="{FF2B5EF4-FFF2-40B4-BE49-F238E27FC236}">
                <a16:creationId xmlns:a16="http://schemas.microsoft.com/office/drawing/2014/main" id="{CC9933D3-B28D-13AF-BB52-8B0CAA95B8A9}"/>
              </a:ext>
            </a:extLst>
          </p:cNvPr>
          <p:cNvPicPr>
            <a:picLocks noChangeAspect="1"/>
          </p:cNvPicPr>
          <p:nvPr/>
        </p:nvPicPr>
        <p:blipFill>
          <a:blip r:embed="rId5"/>
          <a:stretch>
            <a:fillRect/>
          </a:stretch>
        </p:blipFill>
        <p:spPr>
          <a:xfrm>
            <a:off x="10886493" y="0"/>
            <a:ext cx="1300163" cy="975122"/>
          </a:xfrm>
          <a:prstGeom prst="rect">
            <a:avLst/>
          </a:prstGeom>
        </p:spPr>
      </p:pic>
      <p:sp>
        <p:nvSpPr>
          <p:cNvPr id="18" name="Footer Placeholder 4">
            <a:extLst>
              <a:ext uri="{FF2B5EF4-FFF2-40B4-BE49-F238E27FC236}">
                <a16:creationId xmlns:a16="http://schemas.microsoft.com/office/drawing/2014/main" id="{9808312F-B636-9163-D59D-B3DF46D51F27}"/>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995612"/>
            <a:ext cx="5362575" cy="1460896"/>
          </a:xfrm>
          <a:prstGeom prst="roundRect">
            <a:avLst>
              <a:gd name="adj" fmla="val 1043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210300" y="2995612"/>
            <a:ext cx="5362575" cy="1460896"/>
          </a:xfrm>
          <a:prstGeom prst="roundRect">
            <a:avLst>
              <a:gd name="adj" fmla="val 1043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3079070" y="264818"/>
            <a:ext cx="5367110"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Crafting Abstracts </a:t>
            </a:r>
            <a:r>
              <a:rPr lang="en-US" sz="3600" b="1" i="0" u="none" dirty="0">
                <a:solidFill>
                  <a:srgbClr val="FFFFFF"/>
                </a:solidFill>
                <a:latin typeface="Space Grotesk"/>
              </a:rPr>
              <a:t>and</a:t>
            </a:r>
            <a:r>
              <a:rPr sz="3600" b="1" i="0" u="none" dirty="0">
                <a:solidFill>
                  <a:srgbClr val="FFFFFF"/>
                </a:solidFill>
                <a:latin typeface="Space Grotesk"/>
              </a:rPr>
              <a:t> Titles</a:t>
            </a:r>
          </a:p>
        </p:txBody>
      </p:sp>
      <p:sp>
        <p:nvSpPr>
          <p:cNvPr id="7" name="TextBox 6"/>
          <p:cNvSpPr txBox="1"/>
          <p:nvPr/>
        </p:nvSpPr>
        <p:spPr>
          <a:xfrm>
            <a:off x="933450" y="3309937"/>
            <a:ext cx="3211905"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The Abstract (150–400 Words)</a:t>
            </a:r>
          </a:p>
        </p:txBody>
      </p:sp>
      <p:sp>
        <p:nvSpPr>
          <p:cNvPr id="8" name="TextBox 7"/>
          <p:cNvSpPr txBox="1"/>
          <p:nvPr/>
        </p:nvSpPr>
        <p:spPr>
          <a:xfrm>
            <a:off x="933450" y="3662362"/>
            <a:ext cx="4829175"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Acts as the promotional gateway and index anchor. Must state Problem, Purpose, Methodology, Findings, and Value.</a:t>
            </a:r>
          </a:p>
        </p:txBody>
      </p:sp>
      <p:sp>
        <p:nvSpPr>
          <p:cNvPr id="9" name="TextBox 8"/>
          <p:cNvSpPr txBox="1"/>
          <p:nvPr/>
        </p:nvSpPr>
        <p:spPr>
          <a:xfrm>
            <a:off x="6524625" y="3309937"/>
            <a:ext cx="1908921"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Title Optimization</a:t>
            </a:r>
          </a:p>
        </p:txBody>
      </p:sp>
      <p:sp>
        <p:nvSpPr>
          <p:cNvPr id="10" name="TextBox 9"/>
          <p:cNvSpPr txBox="1"/>
          <p:nvPr/>
        </p:nvSpPr>
        <p:spPr>
          <a:xfrm>
            <a:off x="6524625" y="3662362"/>
            <a:ext cx="4829175"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Write as "the abstract of the abstract." Balance precise domain keywords with provocative, memorable phrasing.</a:t>
            </a:r>
          </a:p>
        </p:txBody>
      </p:sp>
      <p:pic>
        <p:nvPicPr>
          <p:cNvPr id="11" name="Picture 10">
            <a:extLst>
              <a:ext uri="{FF2B5EF4-FFF2-40B4-BE49-F238E27FC236}">
                <a16:creationId xmlns:a16="http://schemas.microsoft.com/office/drawing/2014/main" id="{8A058598-9EA1-FD00-F250-7752AB3A901E}"/>
              </a:ext>
            </a:extLst>
          </p:cNvPr>
          <p:cNvPicPr>
            <a:picLocks noChangeAspect="1"/>
          </p:cNvPicPr>
          <p:nvPr/>
        </p:nvPicPr>
        <p:blipFill>
          <a:blip r:embed="rId2"/>
          <a:stretch>
            <a:fillRect/>
          </a:stretch>
        </p:blipFill>
        <p:spPr>
          <a:xfrm>
            <a:off x="10886493" y="0"/>
            <a:ext cx="1300163" cy="975122"/>
          </a:xfrm>
          <a:prstGeom prst="rect">
            <a:avLst/>
          </a:prstGeom>
        </p:spPr>
      </p:pic>
      <p:sp>
        <p:nvSpPr>
          <p:cNvPr id="12" name="Footer Placeholder 4">
            <a:extLst>
              <a:ext uri="{FF2B5EF4-FFF2-40B4-BE49-F238E27FC236}">
                <a16:creationId xmlns:a16="http://schemas.microsoft.com/office/drawing/2014/main" id="{BB2A15A0-35FF-77DF-248E-978C17C520BC}"/>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666107"/>
            <a:ext cx="3498800" cy="2119907"/>
          </a:xfrm>
          <a:prstGeom prst="roundRect">
            <a:avLst>
              <a:gd name="adj" fmla="val 7188"/>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4346525" y="2666107"/>
            <a:ext cx="3498800" cy="2119907"/>
          </a:xfrm>
          <a:prstGeom prst="roundRect">
            <a:avLst>
              <a:gd name="adj" fmla="val 7188"/>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8073925" y="2666107"/>
            <a:ext cx="3498800" cy="2119907"/>
          </a:xfrm>
          <a:prstGeom prst="roundRect">
            <a:avLst>
              <a:gd name="adj" fmla="val 7188"/>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image.png"/>
          <p:cNvPicPr>
            <a:picLocks noChangeAspect="1"/>
          </p:cNvPicPr>
          <p:nvPr/>
        </p:nvPicPr>
        <p:blipFill>
          <a:blip r:embed="rId2"/>
          <a:stretch>
            <a:fillRect/>
          </a:stretch>
        </p:blipFill>
        <p:spPr>
          <a:xfrm>
            <a:off x="933450" y="2980432"/>
            <a:ext cx="2870150" cy="266700"/>
          </a:xfrm>
          <a:prstGeom prst="rect">
            <a:avLst/>
          </a:prstGeom>
        </p:spPr>
      </p:pic>
      <p:pic>
        <p:nvPicPr>
          <p:cNvPr id="7" name="Picture 6" descr="image.png"/>
          <p:cNvPicPr>
            <a:picLocks noChangeAspect="1"/>
          </p:cNvPicPr>
          <p:nvPr/>
        </p:nvPicPr>
        <p:blipFill>
          <a:blip r:embed="rId3"/>
          <a:stretch>
            <a:fillRect/>
          </a:stretch>
        </p:blipFill>
        <p:spPr>
          <a:xfrm>
            <a:off x="4660850" y="2980432"/>
            <a:ext cx="2870150" cy="266700"/>
          </a:xfrm>
          <a:prstGeom prst="rect">
            <a:avLst/>
          </a:prstGeom>
        </p:spPr>
      </p:pic>
      <p:pic>
        <p:nvPicPr>
          <p:cNvPr id="8" name="Picture 7" descr="image.png"/>
          <p:cNvPicPr>
            <a:picLocks noChangeAspect="1"/>
          </p:cNvPicPr>
          <p:nvPr/>
        </p:nvPicPr>
        <p:blipFill>
          <a:blip r:embed="rId4"/>
          <a:stretch>
            <a:fillRect/>
          </a:stretch>
        </p:blipFill>
        <p:spPr>
          <a:xfrm>
            <a:off x="8388250" y="2980432"/>
            <a:ext cx="2870150" cy="266700"/>
          </a:xfrm>
          <a:prstGeom prst="rect">
            <a:avLst/>
          </a:prstGeom>
        </p:spPr>
      </p:pic>
      <p:sp>
        <p:nvSpPr>
          <p:cNvPr id="9" name="TextBox 8"/>
          <p:cNvSpPr txBox="1"/>
          <p:nvPr/>
        </p:nvSpPr>
        <p:spPr>
          <a:xfrm>
            <a:off x="1996709" y="411953"/>
            <a:ext cx="8293681"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Language Integrity &amp; Pre-Submission Polish</a:t>
            </a:r>
          </a:p>
        </p:txBody>
      </p:sp>
      <p:sp>
        <p:nvSpPr>
          <p:cNvPr id="11" name="TextBox 10"/>
          <p:cNvSpPr txBox="1"/>
          <p:nvPr/>
        </p:nvSpPr>
        <p:spPr>
          <a:xfrm>
            <a:off x="933450" y="3399532"/>
            <a:ext cx="2065694"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Desk Rejection Risk</a:t>
            </a:r>
          </a:p>
        </p:txBody>
      </p:sp>
      <p:sp>
        <p:nvSpPr>
          <p:cNvPr id="12" name="TextBox 11"/>
          <p:cNvSpPr txBox="1"/>
          <p:nvPr/>
        </p:nvSpPr>
        <p:spPr>
          <a:xfrm>
            <a:off x="933450" y="3751957"/>
            <a:ext cx="2965400"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Submitting manuscripts in poor English triggers immediate rejection before peer review.</a:t>
            </a:r>
          </a:p>
        </p:txBody>
      </p:sp>
      <p:sp>
        <p:nvSpPr>
          <p:cNvPr id="13" name="TextBox 12"/>
          <p:cNvSpPr txBox="1"/>
          <p:nvPr/>
        </p:nvSpPr>
        <p:spPr>
          <a:xfrm>
            <a:off x="4660850" y="3399532"/>
            <a:ext cx="2216569"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Spelling Conventions</a:t>
            </a:r>
          </a:p>
        </p:txBody>
      </p:sp>
      <p:sp>
        <p:nvSpPr>
          <p:cNvPr id="14" name="TextBox 13"/>
          <p:cNvSpPr txBox="1"/>
          <p:nvPr/>
        </p:nvSpPr>
        <p:spPr>
          <a:xfrm>
            <a:off x="4660850" y="3751957"/>
            <a:ext cx="2965400" cy="974626"/>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Maintain 100% consistency between UK English (organisation</a:t>
            </a:r>
            <a:r>
              <a:rPr lang="en-US" dirty="0">
                <a:solidFill>
                  <a:srgbClr val="E9D5FF"/>
                </a:solidFill>
                <a:latin typeface="Plus Jakarta Sans"/>
              </a:rPr>
              <a:t>, litre</a:t>
            </a:r>
            <a:r>
              <a:rPr b="0" i="0" u="none" dirty="0">
                <a:solidFill>
                  <a:srgbClr val="E9D5FF"/>
                </a:solidFill>
                <a:latin typeface="Plus Jakarta Sans"/>
              </a:rPr>
              <a:t>) and US English (organization</a:t>
            </a:r>
            <a:r>
              <a:rPr lang="en-US" b="0" i="0" u="none" dirty="0">
                <a:solidFill>
                  <a:srgbClr val="E9D5FF"/>
                </a:solidFill>
                <a:latin typeface="Plus Jakarta Sans"/>
              </a:rPr>
              <a:t>, liter</a:t>
            </a:r>
            <a:r>
              <a:rPr b="0" i="0" u="none" dirty="0">
                <a:solidFill>
                  <a:srgbClr val="E9D5FF"/>
                </a:solidFill>
                <a:latin typeface="Plus Jakarta Sans"/>
              </a:rPr>
              <a:t>).</a:t>
            </a:r>
          </a:p>
        </p:txBody>
      </p:sp>
      <p:sp>
        <p:nvSpPr>
          <p:cNvPr id="15" name="TextBox 14"/>
          <p:cNvSpPr txBox="1"/>
          <p:nvPr/>
        </p:nvSpPr>
        <p:spPr>
          <a:xfrm>
            <a:off x="8388250" y="3399532"/>
            <a:ext cx="2095895"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Acknowledgements</a:t>
            </a:r>
            <a:endParaRPr sz="1500" b="1" i="0" u="none" dirty="0">
              <a:solidFill>
                <a:srgbClr val="F3E8FF"/>
              </a:solidFill>
              <a:latin typeface="Plus Jakarta Sans"/>
            </a:endParaRPr>
          </a:p>
        </p:txBody>
      </p:sp>
      <p:sp>
        <p:nvSpPr>
          <p:cNvPr id="16" name="TextBox 15"/>
          <p:cNvSpPr txBox="1"/>
          <p:nvPr/>
        </p:nvSpPr>
        <p:spPr>
          <a:xfrm>
            <a:off x="8388250" y="3751957"/>
            <a:ext cx="2965400"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Formally thank colleagues and language checkers to establish transparency and rigor.</a:t>
            </a:r>
          </a:p>
        </p:txBody>
      </p:sp>
      <p:pic>
        <p:nvPicPr>
          <p:cNvPr id="17" name="Picture 16">
            <a:extLst>
              <a:ext uri="{FF2B5EF4-FFF2-40B4-BE49-F238E27FC236}">
                <a16:creationId xmlns:a16="http://schemas.microsoft.com/office/drawing/2014/main" id="{332BC1E5-0407-B3D9-D822-5AC3F5DB6A04}"/>
              </a:ext>
            </a:extLst>
          </p:cNvPr>
          <p:cNvPicPr>
            <a:picLocks noChangeAspect="1"/>
          </p:cNvPicPr>
          <p:nvPr/>
        </p:nvPicPr>
        <p:blipFill>
          <a:blip r:embed="rId5"/>
          <a:stretch>
            <a:fillRect/>
          </a:stretch>
        </p:blipFill>
        <p:spPr>
          <a:xfrm>
            <a:off x="10886493" y="0"/>
            <a:ext cx="1300163" cy="975122"/>
          </a:xfrm>
          <a:prstGeom prst="rect">
            <a:avLst/>
          </a:prstGeom>
        </p:spPr>
      </p:pic>
      <p:sp>
        <p:nvSpPr>
          <p:cNvPr id="18" name="Footer Placeholder 4">
            <a:extLst>
              <a:ext uri="{FF2B5EF4-FFF2-40B4-BE49-F238E27FC236}">
                <a16:creationId xmlns:a16="http://schemas.microsoft.com/office/drawing/2014/main" id="{B64EAFED-6BD9-F503-B40C-DAA3A4D1D101}"/>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995612"/>
            <a:ext cx="5362575" cy="1460896"/>
          </a:xfrm>
          <a:prstGeom prst="roundRect">
            <a:avLst>
              <a:gd name="adj" fmla="val 1043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210300" y="2995612"/>
            <a:ext cx="5362575" cy="1460896"/>
          </a:xfrm>
          <a:prstGeom prst="roundRect">
            <a:avLst>
              <a:gd name="adj" fmla="val 1043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3202533" y="354210"/>
            <a:ext cx="5120184"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Targeting the Right Journal</a:t>
            </a:r>
          </a:p>
        </p:txBody>
      </p:sp>
      <p:sp>
        <p:nvSpPr>
          <p:cNvPr id="7" name="TextBox 6"/>
          <p:cNvSpPr txBox="1"/>
          <p:nvPr/>
        </p:nvSpPr>
        <p:spPr>
          <a:xfrm>
            <a:off x="933450" y="3309937"/>
            <a:ext cx="2636556"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Tailored Writing Strategy</a:t>
            </a:r>
          </a:p>
        </p:txBody>
      </p:sp>
      <p:sp>
        <p:nvSpPr>
          <p:cNvPr id="8" name="TextBox 7"/>
          <p:cNvSpPr txBox="1"/>
          <p:nvPr/>
        </p:nvSpPr>
        <p:spPr>
          <a:xfrm>
            <a:off x="933450" y="3662362"/>
            <a:ext cx="4829175"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Writing directly for a specific journal ensures exact alignment with scope and audience, saving editing time.</a:t>
            </a:r>
          </a:p>
        </p:txBody>
      </p:sp>
      <p:sp>
        <p:nvSpPr>
          <p:cNvPr id="9" name="TextBox 8"/>
          <p:cNvSpPr txBox="1"/>
          <p:nvPr/>
        </p:nvSpPr>
        <p:spPr>
          <a:xfrm>
            <a:off x="6524625" y="3309937"/>
            <a:ext cx="2869696"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Multidisciplinary Flexibility</a:t>
            </a:r>
          </a:p>
        </p:txBody>
      </p:sp>
      <p:sp>
        <p:nvSpPr>
          <p:cNvPr id="10" name="TextBox 9"/>
          <p:cNvSpPr txBox="1"/>
          <p:nvPr/>
        </p:nvSpPr>
        <p:spPr>
          <a:xfrm>
            <a:off x="6524625" y="3662362"/>
            <a:ext cx="4829175" cy="487313"/>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Offers broader editorial leeway for interdisciplinary topics. Consult supervisors for respected outlets.</a:t>
            </a:r>
          </a:p>
        </p:txBody>
      </p:sp>
      <p:sp>
        <p:nvSpPr>
          <p:cNvPr id="11" name="Footer Placeholder 4">
            <a:extLst>
              <a:ext uri="{FF2B5EF4-FFF2-40B4-BE49-F238E27FC236}">
                <a16:creationId xmlns:a16="http://schemas.microsoft.com/office/drawing/2014/main" id="{2BB2F55E-CAC8-85D1-3F23-D8C8DE2BBD30}"/>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776537"/>
            <a:ext cx="5362575" cy="1899046"/>
          </a:xfrm>
          <a:prstGeom prst="roundRect">
            <a:avLst>
              <a:gd name="adj" fmla="val 8025"/>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4" name="Rounded Rectangle 3"/>
          <p:cNvSpPr/>
          <p:nvPr/>
        </p:nvSpPr>
        <p:spPr>
          <a:xfrm>
            <a:off x="6210300" y="2776537"/>
            <a:ext cx="5362575" cy="1899046"/>
          </a:xfrm>
          <a:prstGeom prst="roundRect">
            <a:avLst>
              <a:gd name="adj" fmla="val 8025"/>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933450" y="3090862"/>
            <a:ext cx="4733925" cy="247650"/>
          </a:xfrm>
          <a:prstGeom prst="roundRect">
            <a:avLst>
              <a:gd name="adj" fmla="val 15384"/>
            </a:avLst>
          </a:prstGeom>
          <a:solidFill>
            <a:srgbClr val="1E09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524625" y="3090862"/>
            <a:ext cx="4733925" cy="247650"/>
          </a:xfrm>
          <a:prstGeom prst="roundRect">
            <a:avLst>
              <a:gd name="adj" fmla="val 15384"/>
            </a:avLst>
          </a:prstGeom>
          <a:solidFill>
            <a:srgbClr val="1E09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17031" y="372878"/>
            <a:ext cx="9300688"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Open Access &amp; Article Processing Charges (APCs)</a:t>
            </a:r>
          </a:p>
        </p:txBody>
      </p:sp>
      <p:sp>
        <p:nvSpPr>
          <p:cNvPr id="9" name="TextBox 8"/>
          <p:cNvSpPr txBox="1"/>
          <p:nvPr/>
        </p:nvSpPr>
        <p:spPr>
          <a:xfrm>
            <a:off x="1028700" y="3128962"/>
            <a:ext cx="4638675" cy="307777"/>
          </a:xfrm>
          <a:prstGeom prst="rect">
            <a:avLst/>
          </a:prstGeom>
          <a:noFill/>
        </p:spPr>
        <p:txBody>
          <a:bodyPr wrap="square" lIns="0" tIns="0" rIns="0" bIns="0" anchor="t">
            <a:spAutoFit/>
          </a:bodyPr>
          <a:lstStyle/>
          <a:p>
            <a:pPr algn="l"/>
            <a:r>
              <a:rPr sz="2000" b="1" i="0" u="none" dirty="0">
                <a:solidFill>
                  <a:schemeClr val="bg1"/>
                </a:solidFill>
                <a:latin typeface="Plus Jakarta Sans"/>
              </a:rPr>
              <a:t>GOLD OPEN ACCESS</a:t>
            </a:r>
          </a:p>
        </p:txBody>
      </p:sp>
      <p:sp>
        <p:nvSpPr>
          <p:cNvPr id="10" name="TextBox 9"/>
          <p:cNvSpPr txBox="1"/>
          <p:nvPr/>
        </p:nvSpPr>
        <p:spPr>
          <a:xfrm>
            <a:off x="933450" y="3529012"/>
            <a:ext cx="2130776" cy="246221"/>
          </a:xfrm>
          <a:prstGeom prst="rect">
            <a:avLst/>
          </a:prstGeom>
          <a:noFill/>
        </p:spPr>
        <p:txBody>
          <a:bodyPr wrap="none" lIns="0" tIns="0" rIns="0" bIns="0" anchor="t">
            <a:spAutoFit/>
          </a:bodyPr>
          <a:lstStyle/>
          <a:p>
            <a:pPr algn="l"/>
            <a:r>
              <a:rPr sz="1600" b="1" i="0" u="none" dirty="0">
                <a:solidFill>
                  <a:srgbClr val="F3E8FF"/>
                </a:solidFill>
                <a:latin typeface="Plus Jakarta Sans"/>
              </a:rPr>
              <a:t>Immediate Global Access</a:t>
            </a:r>
          </a:p>
        </p:txBody>
      </p:sp>
      <p:sp>
        <p:nvSpPr>
          <p:cNvPr id="11" name="TextBox 10"/>
          <p:cNvSpPr txBox="1"/>
          <p:nvPr/>
        </p:nvSpPr>
        <p:spPr>
          <a:xfrm>
            <a:off x="933450" y="3881437"/>
            <a:ext cx="4829175" cy="487313"/>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Published under Creative Commons licenses upon APC payment, often covered by university grants.</a:t>
            </a:r>
          </a:p>
        </p:txBody>
      </p:sp>
      <p:sp>
        <p:nvSpPr>
          <p:cNvPr id="12" name="TextBox 11"/>
          <p:cNvSpPr txBox="1"/>
          <p:nvPr/>
        </p:nvSpPr>
        <p:spPr>
          <a:xfrm>
            <a:off x="6619875" y="3128962"/>
            <a:ext cx="4638675" cy="307777"/>
          </a:xfrm>
          <a:prstGeom prst="rect">
            <a:avLst/>
          </a:prstGeom>
          <a:noFill/>
        </p:spPr>
        <p:txBody>
          <a:bodyPr wrap="square" lIns="0" tIns="0" rIns="0" bIns="0" anchor="t">
            <a:spAutoFit/>
          </a:bodyPr>
          <a:lstStyle/>
          <a:p>
            <a:pPr algn="l"/>
            <a:r>
              <a:rPr sz="2000" b="1" i="0" u="none" dirty="0">
                <a:solidFill>
                  <a:schemeClr val="bg1"/>
                </a:solidFill>
                <a:latin typeface="Plus Jakarta Sans"/>
              </a:rPr>
              <a:t>GREEN OPEN ACCESS</a:t>
            </a:r>
          </a:p>
        </p:txBody>
      </p:sp>
      <p:sp>
        <p:nvSpPr>
          <p:cNvPr id="13" name="TextBox 12"/>
          <p:cNvSpPr txBox="1"/>
          <p:nvPr/>
        </p:nvSpPr>
        <p:spPr>
          <a:xfrm>
            <a:off x="6524625" y="3529012"/>
            <a:ext cx="1764329" cy="246221"/>
          </a:xfrm>
          <a:prstGeom prst="rect">
            <a:avLst/>
          </a:prstGeom>
          <a:noFill/>
        </p:spPr>
        <p:txBody>
          <a:bodyPr wrap="none" lIns="0" tIns="0" rIns="0" bIns="0" anchor="t">
            <a:spAutoFit/>
          </a:bodyPr>
          <a:lstStyle/>
          <a:p>
            <a:pPr algn="l"/>
            <a:r>
              <a:rPr sz="1600" b="1" i="0" u="none" dirty="0">
                <a:solidFill>
                  <a:srgbClr val="F3E8FF"/>
                </a:solidFill>
                <a:latin typeface="Plus Jakarta Sans"/>
              </a:rPr>
              <a:t>Repository Archiving</a:t>
            </a:r>
          </a:p>
        </p:txBody>
      </p:sp>
      <p:sp>
        <p:nvSpPr>
          <p:cNvPr id="14" name="TextBox 13"/>
          <p:cNvSpPr txBox="1"/>
          <p:nvPr/>
        </p:nvSpPr>
        <p:spPr>
          <a:xfrm>
            <a:off x="6524625" y="3881437"/>
            <a:ext cx="4829175" cy="487313"/>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Free self-archiving of post-review manuscripts, subject to 6–24 month publisher embargo periods.</a:t>
            </a:r>
          </a:p>
        </p:txBody>
      </p:sp>
      <p:pic>
        <p:nvPicPr>
          <p:cNvPr id="15" name="Picture 14">
            <a:extLst>
              <a:ext uri="{FF2B5EF4-FFF2-40B4-BE49-F238E27FC236}">
                <a16:creationId xmlns:a16="http://schemas.microsoft.com/office/drawing/2014/main" id="{CA33730C-1F6E-B28E-F11D-5FEB421972E8}"/>
              </a:ext>
            </a:extLst>
          </p:cNvPr>
          <p:cNvPicPr>
            <a:picLocks noChangeAspect="1"/>
          </p:cNvPicPr>
          <p:nvPr/>
        </p:nvPicPr>
        <p:blipFill>
          <a:blip r:embed="rId2"/>
          <a:stretch>
            <a:fillRect/>
          </a:stretch>
        </p:blipFill>
        <p:spPr>
          <a:xfrm>
            <a:off x="10886493" y="0"/>
            <a:ext cx="1300163" cy="975122"/>
          </a:xfrm>
          <a:prstGeom prst="rect">
            <a:avLst/>
          </a:prstGeom>
        </p:spPr>
      </p:pic>
      <p:sp>
        <p:nvSpPr>
          <p:cNvPr id="16" name="Footer Placeholder 4">
            <a:extLst>
              <a:ext uri="{FF2B5EF4-FFF2-40B4-BE49-F238E27FC236}">
                <a16:creationId xmlns:a16="http://schemas.microsoft.com/office/drawing/2014/main" id="{AF60017F-593B-BA43-0418-DBC32F5DB809}"/>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875657"/>
            <a:ext cx="3498800" cy="1700807"/>
          </a:xfrm>
          <a:prstGeom prst="roundRect">
            <a:avLst>
              <a:gd name="adj" fmla="val 8960"/>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4346525" y="2875657"/>
            <a:ext cx="3498800" cy="1700807"/>
          </a:xfrm>
          <a:prstGeom prst="roundRect">
            <a:avLst>
              <a:gd name="adj" fmla="val 8960"/>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8073925" y="2875657"/>
            <a:ext cx="3498800" cy="1700807"/>
          </a:xfrm>
          <a:prstGeom prst="roundRect">
            <a:avLst>
              <a:gd name="adj" fmla="val 8960"/>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796286" y="315727"/>
            <a:ext cx="8599277"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Understanding Journal Metrics </a:t>
            </a:r>
            <a:r>
              <a:rPr lang="en-US" sz="3600" b="1" i="0" u="none" dirty="0">
                <a:solidFill>
                  <a:srgbClr val="FFFFFF"/>
                </a:solidFill>
                <a:latin typeface="Space Grotesk"/>
              </a:rPr>
              <a:t>And</a:t>
            </a:r>
            <a:r>
              <a:rPr sz="3600" b="1" i="0" u="none" dirty="0">
                <a:solidFill>
                  <a:srgbClr val="FFFFFF"/>
                </a:solidFill>
                <a:latin typeface="Space Grotesk"/>
              </a:rPr>
              <a:t> Rankings</a:t>
            </a:r>
          </a:p>
        </p:txBody>
      </p:sp>
      <p:sp>
        <p:nvSpPr>
          <p:cNvPr id="8" name="TextBox 7"/>
          <p:cNvSpPr txBox="1"/>
          <p:nvPr/>
        </p:nvSpPr>
        <p:spPr>
          <a:xfrm>
            <a:off x="933450" y="3189982"/>
            <a:ext cx="1858009"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Impact Factor (IF)</a:t>
            </a:r>
          </a:p>
        </p:txBody>
      </p:sp>
      <p:sp>
        <p:nvSpPr>
          <p:cNvPr id="9" name="TextBox 8"/>
          <p:cNvSpPr txBox="1"/>
          <p:nvPr/>
        </p:nvSpPr>
        <p:spPr>
          <a:xfrm>
            <a:off x="933450" y="3542407"/>
            <a:ext cx="2965400" cy="974626"/>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Measures average citations over 2 years. Useful baseline, but prone to self-citation distortion.</a:t>
            </a:r>
          </a:p>
        </p:txBody>
      </p:sp>
      <p:sp>
        <p:nvSpPr>
          <p:cNvPr id="10" name="TextBox 9"/>
          <p:cNvSpPr txBox="1"/>
          <p:nvPr/>
        </p:nvSpPr>
        <p:spPr>
          <a:xfrm>
            <a:off x="4660850" y="3189982"/>
            <a:ext cx="1846146"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h-Index &amp; Scopus</a:t>
            </a:r>
          </a:p>
        </p:txBody>
      </p:sp>
      <p:sp>
        <p:nvSpPr>
          <p:cNvPr id="11" name="TextBox 10"/>
          <p:cNvSpPr txBox="1"/>
          <p:nvPr/>
        </p:nvSpPr>
        <p:spPr>
          <a:xfrm>
            <a:off x="4660850" y="3542407"/>
            <a:ext cx="2965400" cy="974626"/>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Evaluates overall journal productivity and citation durability across scientific databases.</a:t>
            </a:r>
          </a:p>
        </p:txBody>
      </p:sp>
      <p:sp>
        <p:nvSpPr>
          <p:cNvPr id="12" name="TextBox 11"/>
          <p:cNvSpPr txBox="1"/>
          <p:nvPr/>
        </p:nvSpPr>
        <p:spPr>
          <a:xfrm>
            <a:off x="8388250" y="3189982"/>
            <a:ext cx="1427827"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National Lists</a:t>
            </a:r>
          </a:p>
        </p:txBody>
      </p:sp>
      <p:sp>
        <p:nvSpPr>
          <p:cNvPr id="13" name="TextBox 12"/>
          <p:cNvSpPr txBox="1"/>
          <p:nvPr/>
        </p:nvSpPr>
        <p:spPr>
          <a:xfrm>
            <a:off x="8388250" y="3542407"/>
            <a:ext cx="2965400" cy="974626"/>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Nordic and European publication forums rank journals (Levels 1–3) based on expert panels.</a:t>
            </a:r>
          </a:p>
        </p:txBody>
      </p:sp>
      <p:pic>
        <p:nvPicPr>
          <p:cNvPr id="14" name="Picture 13">
            <a:extLst>
              <a:ext uri="{FF2B5EF4-FFF2-40B4-BE49-F238E27FC236}">
                <a16:creationId xmlns:a16="http://schemas.microsoft.com/office/drawing/2014/main" id="{DDF83662-7AE3-846D-0D77-F22E59B50084}"/>
              </a:ext>
            </a:extLst>
          </p:cNvPr>
          <p:cNvPicPr>
            <a:picLocks noChangeAspect="1"/>
          </p:cNvPicPr>
          <p:nvPr/>
        </p:nvPicPr>
        <p:blipFill>
          <a:blip r:embed="rId2"/>
          <a:stretch>
            <a:fillRect/>
          </a:stretch>
        </p:blipFill>
        <p:spPr>
          <a:xfrm>
            <a:off x="10886493" y="0"/>
            <a:ext cx="1300163" cy="975122"/>
          </a:xfrm>
          <a:prstGeom prst="rect">
            <a:avLst/>
          </a:prstGeom>
        </p:spPr>
      </p:pic>
      <p:sp>
        <p:nvSpPr>
          <p:cNvPr id="15" name="Footer Placeholder 4">
            <a:extLst>
              <a:ext uri="{FF2B5EF4-FFF2-40B4-BE49-F238E27FC236}">
                <a16:creationId xmlns:a16="http://schemas.microsoft.com/office/drawing/2014/main" id="{E75E723A-356C-8E34-9AE5-31C115BB0A64}"/>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8" name="TextBox 7"/>
          <p:cNvSpPr txBox="1"/>
          <p:nvPr/>
        </p:nvSpPr>
        <p:spPr>
          <a:xfrm>
            <a:off x="1962886" y="342517"/>
            <a:ext cx="8361328"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Identifying &amp; Avoiding Predatory Publishers</a:t>
            </a:r>
          </a:p>
        </p:txBody>
      </p:sp>
      <p:grpSp>
        <p:nvGrpSpPr>
          <p:cNvPr id="9" name="Group 8">
            <a:extLst>
              <a:ext uri="{FF2B5EF4-FFF2-40B4-BE49-F238E27FC236}">
                <a16:creationId xmlns:a16="http://schemas.microsoft.com/office/drawing/2014/main" id="{9BC1B754-AC82-44A0-C681-9634634CDEBC}"/>
              </a:ext>
            </a:extLst>
          </p:cNvPr>
          <p:cNvGrpSpPr/>
          <p:nvPr/>
        </p:nvGrpSpPr>
        <p:grpSpPr>
          <a:xfrm>
            <a:off x="439589" y="1007416"/>
            <a:ext cx="3695499" cy="1841598"/>
            <a:chOff x="619125" y="2666107"/>
            <a:chExt cx="3498800" cy="2119907"/>
          </a:xfrm>
        </p:grpSpPr>
        <p:sp>
          <p:nvSpPr>
            <p:cNvPr id="3" name="Rounded Rectangle 2"/>
            <p:cNvSpPr/>
            <p:nvPr/>
          </p:nvSpPr>
          <p:spPr>
            <a:xfrm>
              <a:off x="619125" y="2666107"/>
              <a:ext cx="3498800" cy="2119907"/>
            </a:xfrm>
            <a:prstGeom prst="roundRect">
              <a:avLst>
                <a:gd name="adj" fmla="val 7188"/>
              </a:avLst>
            </a:prstGeom>
            <a:solidFill>
              <a:srgbClr val="3B1459"/>
            </a:solidFill>
            <a:ln w="9525">
              <a:solidFill>
                <a:srgbClr val="F43F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image.png"/>
            <p:cNvPicPr>
              <a:picLocks noChangeAspect="1"/>
            </p:cNvPicPr>
            <p:nvPr/>
          </p:nvPicPr>
          <p:blipFill>
            <a:blip r:embed="rId3"/>
            <a:stretch>
              <a:fillRect/>
            </a:stretch>
          </p:blipFill>
          <p:spPr>
            <a:xfrm>
              <a:off x="933450" y="2980432"/>
              <a:ext cx="2870150" cy="266700"/>
            </a:xfrm>
            <a:prstGeom prst="rect">
              <a:avLst/>
            </a:prstGeom>
          </p:spPr>
        </p:pic>
        <p:sp>
          <p:nvSpPr>
            <p:cNvPr id="10" name="TextBox 9"/>
            <p:cNvSpPr txBox="1"/>
            <p:nvPr/>
          </p:nvSpPr>
          <p:spPr>
            <a:xfrm>
              <a:off x="933450" y="3399532"/>
              <a:ext cx="1854290"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Fake Peer Review</a:t>
              </a:r>
            </a:p>
          </p:txBody>
        </p:sp>
        <p:sp>
          <p:nvSpPr>
            <p:cNvPr id="11" name="TextBox 10"/>
            <p:cNvSpPr txBox="1"/>
            <p:nvPr/>
          </p:nvSpPr>
          <p:spPr>
            <a:xfrm>
              <a:off x="933450" y="3751957"/>
              <a:ext cx="3088044"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Promises guaranteed acceptance in under 14 days solely to extract rapid publication fees.</a:t>
              </a:r>
            </a:p>
          </p:txBody>
        </p:sp>
      </p:grpSp>
      <p:grpSp>
        <p:nvGrpSpPr>
          <p:cNvPr id="19" name="Group 18">
            <a:extLst>
              <a:ext uri="{FF2B5EF4-FFF2-40B4-BE49-F238E27FC236}">
                <a16:creationId xmlns:a16="http://schemas.microsoft.com/office/drawing/2014/main" id="{E2204F41-1FD2-B8FF-0A52-9E0F9FE21F57}"/>
              </a:ext>
            </a:extLst>
          </p:cNvPr>
          <p:cNvGrpSpPr/>
          <p:nvPr/>
        </p:nvGrpSpPr>
        <p:grpSpPr>
          <a:xfrm>
            <a:off x="4675343" y="1032196"/>
            <a:ext cx="3498800" cy="1841598"/>
            <a:chOff x="4346525" y="2666107"/>
            <a:chExt cx="3498800" cy="2119907"/>
          </a:xfrm>
        </p:grpSpPr>
        <p:sp>
          <p:nvSpPr>
            <p:cNvPr id="4" name="Rounded Rectangle 3"/>
            <p:cNvSpPr/>
            <p:nvPr/>
          </p:nvSpPr>
          <p:spPr>
            <a:xfrm>
              <a:off x="4346525" y="2666107"/>
              <a:ext cx="3498800" cy="2119907"/>
            </a:xfrm>
            <a:prstGeom prst="roundRect">
              <a:avLst>
                <a:gd name="adj" fmla="val 7188"/>
              </a:avLst>
            </a:prstGeom>
            <a:solidFill>
              <a:srgbClr val="3B1459"/>
            </a:solidFill>
            <a:ln w="9525">
              <a:solidFill>
                <a:srgbClr val="F43F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image.png"/>
            <p:cNvPicPr>
              <a:picLocks noChangeAspect="1"/>
            </p:cNvPicPr>
            <p:nvPr/>
          </p:nvPicPr>
          <p:blipFill>
            <a:blip r:embed="rId4"/>
            <a:stretch>
              <a:fillRect/>
            </a:stretch>
          </p:blipFill>
          <p:spPr>
            <a:xfrm>
              <a:off x="4660850" y="2980432"/>
              <a:ext cx="2870150" cy="266700"/>
            </a:xfrm>
            <a:prstGeom prst="rect">
              <a:avLst/>
            </a:prstGeom>
          </p:spPr>
        </p:pic>
        <p:sp>
          <p:nvSpPr>
            <p:cNvPr id="12" name="TextBox 11"/>
            <p:cNvSpPr txBox="1"/>
            <p:nvPr/>
          </p:nvSpPr>
          <p:spPr>
            <a:xfrm>
              <a:off x="4660850" y="3399532"/>
              <a:ext cx="2078069"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Deceptive Branding</a:t>
              </a:r>
            </a:p>
          </p:txBody>
        </p:sp>
        <p:sp>
          <p:nvSpPr>
            <p:cNvPr id="13" name="TextBox 12"/>
            <p:cNvSpPr txBox="1"/>
            <p:nvPr/>
          </p:nvSpPr>
          <p:spPr>
            <a:xfrm>
              <a:off x="4660850" y="3751957"/>
              <a:ext cx="2965400"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Mimics prestigious journal titles and lists fake editorial boards without scholar consent.</a:t>
              </a:r>
            </a:p>
          </p:txBody>
        </p:sp>
      </p:grpSp>
      <p:grpSp>
        <p:nvGrpSpPr>
          <p:cNvPr id="20" name="Group 19">
            <a:extLst>
              <a:ext uri="{FF2B5EF4-FFF2-40B4-BE49-F238E27FC236}">
                <a16:creationId xmlns:a16="http://schemas.microsoft.com/office/drawing/2014/main" id="{73CDC198-1117-7B7B-6020-627C504B2C65}"/>
              </a:ext>
            </a:extLst>
          </p:cNvPr>
          <p:cNvGrpSpPr/>
          <p:nvPr/>
        </p:nvGrpSpPr>
        <p:grpSpPr>
          <a:xfrm>
            <a:off x="8320136" y="2873794"/>
            <a:ext cx="3498800" cy="2119908"/>
            <a:chOff x="8073925" y="2666107"/>
            <a:chExt cx="3498800" cy="2119908"/>
          </a:xfrm>
        </p:grpSpPr>
        <p:sp>
          <p:nvSpPr>
            <p:cNvPr id="5" name="Rounded Rectangle 4"/>
            <p:cNvSpPr/>
            <p:nvPr/>
          </p:nvSpPr>
          <p:spPr>
            <a:xfrm>
              <a:off x="8073925" y="2666107"/>
              <a:ext cx="3498800" cy="2119908"/>
            </a:xfrm>
            <a:prstGeom prst="roundRect">
              <a:avLst>
                <a:gd name="adj" fmla="val 8223"/>
              </a:avLst>
            </a:prstGeom>
            <a:solidFill>
              <a:srgbClr val="3B1459"/>
            </a:solidFill>
            <a:ln w="9525">
              <a:solidFill>
                <a:srgbClr val="34D3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332264" y="3266182"/>
              <a:ext cx="1223733"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Verification</a:t>
              </a:r>
            </a:p>
          </p:txBody>
        </p:sp>
        <p:sp>
          <p:nvSpPr>
            <p:cNvPr id="15" name="TextBox 14"/>
            <p:cNvSpPr txBox="1"/>
            <p:nvPr/>
          </p:nvSpPr>
          <p:spPr>
            <a:xfrm>
              <a:off x="8313577" y="3618607"/>
              <a:ext cx="3259148"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Cross-check journals against DOAJ, Web of Science, and "Think. Check. Submit."</a:t>
              </a:r>
            </a:p>
          </p:txBody>
        </p:sp>
      </p:grpSp>
      <p:pic>
        <p:nvPicPr>
          <p:cNvPr id="16" name="Picture 15">
            <a:extLst>
              <a:ext uri="{FF2B5EF4-FFF2-40B4-BE49-F238E27FC236}">
                <a16:creationId xmlns:a16="http://schemas.microsoft.com/office/drawing/2014/main" id="{7D0B9903-BE3B-47F3-3F6F-DB6B4C43CF10}"/>
              </a:ext>
            </a:extLst>
          </p:cNvPr>
          <p:cNvPicPr>
            <a:picLocks noChangeAspect="1"/>
          </p:cNvPicPr>
          <p:nvPr/>
        </p:nvPicPr>
        <p:blipFill>
          <a:blip r:embed="rId5"/>
          <a:stretch>
            <a:fillRect/>
          </a:stretch>
        </p:blipFill>
        <p:spPr>
          <a:xfrm>
            <a:off x="10886493" y="0"/>
            <a:ext cx="1300163" cy="975122"/>
          </a:xfrm>
          <a:prstGeom prst="rect">
            <a:avLst/>
          </a:prstGeom>
        </p:spPr>
      </p:pic>
      <p:sp>
        <p:nvSpPr>
          <p:cNvPr id="17" name="Footer Placeholder 4">
            <a:extLst>
              <a:ext uri="{FF2B5EF4-FFF2-40B4-BE49-F238E27FC236}">
                <a16:creationId xmlns:a16="http://schemas.microsoft.com/office/drawing/2014/main" id="{C27A74ED-F781-03E5-8498-C1B809E8CC5A}"/>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grpSp>
        <p:nvGrpSpPr>
          <p:cNvPr id="21" name="Group 20">
            <a:extLst>
              <a:ext uri="{FF2B5EF4-FFF2-40B4-BE49-F238E27FC236}">
                <a16:creationId xmlns:a16="http://schemas.microsoft.com/office/drawing/2014/main" id="{5BBA6DBC-55C1-9B9C-48D0-17191E6CA936}"/>
              </a:ext>
            </a:extLst>
          </p:cNvPr>
          <p:cNvGrpSpPr/>
          <p:nvPr/>
        </p:nvGrpSpPr>
        <p:grpSpPr>
          <a:xfrm>
            <a:off x="476533" y="3093540"/>
            <a:ext cx="3637274" cy="1519724"/>
            <a:chOff x="619125" y="2666107"/>
            <a:chExt cx="3498800" cy="2119907"/>
          </a:xfrm>
        </p:grpSpPr>
        <p:sp>
          <p:nvSpPr>
            <p:cNvPr id="22" name="Rounded Rectangle 2">
              <a:extLst>
                <a:ext uri="{FF2B5EF4-FFF2-40B4-BE49-F238E27FC236}">
                  <a16:creationId xmlns:a16="http://schemas.microsoft.com/office/drawing/2014/main" id="{222CFFAD-6B31-1E1D-07EE-037C24DE7FD3}"/>
                </a:ext>
              </a:extLst>
            </p:cNvPr>
            <p:cNvSpPr/>
            <p:nvPr/>
          </p:nvSpPr>
          <p:spPr>
            <a:xfrm>
              <a:off x="619125" y="2666107"/>
              <a:ext cx="3498800" cy="2119907"/>
            </a:xfrm>
            <a:prstGeom prst="roundRect">
              <a:avLst>
                <a:gd name="adj" fmla="val 7188"/>
              </a:avLst>
            </a:prstGeom>
            <a:solidFill>
              <a:srgbClr val="3B1459"/>
            </a:solidFill>
            <a:ln w="9525">
              <a:solidFill>
                <a:srgbClr val="F43F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3" name="Picture 22" descr="image.png">
              <a:extLst>
                <a:ext uri="{FF2B5EF4-FFF2-40B4-BE49-F238E27FC236}">
                  <a16:creationId xmlns:a16="http://schemas.microsoft.com/office/drawing/2014/main" id="{B21A748B-0683-AE40-1C6F-CF134C08B8ED}"/>
                </a:ext>
              </a:extLst>
            </p:cNvPr>
            <p:cNvPicPr>
              <a:picLocks noChangeAspect="1"/>
            </p:cNvPicPr>
            <p:nvPr/>
          </p:nvPicPr>
          <p:blipFill>
            <a:blip r:embed="rId3"/>
            <a:stretch>
              <a:fillRect/>
            </a:stretch>
          </p:blipFill>
          <p:spPr>
            <a:xfrm>
              <a:off x="933450" y="2980432"/>
              <a:ext cx="2870150" cy="266700"/>
            </a:xfrm>
            <a:prstGeom prst="rect">
              <a:avLst/>
            </a:prstGeom>
          </p:spPr>
        </p:pic>
        <p:sp>
          <p:nvSpPr>
            <p:cNvPr id="24" name="TextBox 23">
              <a:extLst>
                <a:ext uri="{FF2B5EF4-FFF2-40B4-BE49-F238E27FC236}">
                  <a16:creationId xmlns:a16="http://schemas.microsoft.com/office/drawing/2014/main" id="{7ABD482C-9DC4-6A46-C2AE-CD358C1EF4E6}"/>
                </a:ext>
              </a:extLst>
            </p:cNvPr>
            <p:cNvSpPr txBox="1"/>
            <p:nvPr/>
          </p:nvSpPr>
          <p:spPr>
            <a:xfrm>
              <a:off x="933450" y="3399532"/>
              <a:ext cx="3048463" cy="307777"/>
            </a:xfrm>
            <a:prstGeom prst="rect">
              <a:avLst/>
            </a:prstGeom>
            <a:noFill/>
          </p:spPr>
          <p:txBody>
            <a:bodyPr wrap="none" lIns="0" tIns="0" rIns="0" bIns="0" anchor="t">
              <a:spAutoFit/>
            </a:bodyPr>
            <a:lstStyle/>
            <a:p>
              <a:pPr algn="l"/>
              <a:r>
                <a:rPr lang="en-US" sz="2000" b="1" i="0" u="none" dirty="0">
                  <a:solidFill>
                    <a:srgbClr val="F3E8FF"/>
                  </a:solidFill>
                  <a:latin typeface="Plus Jakarta Sans"/>
                </a:rPr>
                <a:t>Unsolicited, flattering emails</a:t>
              </a:r>
              <a:endParaRPr sz="2000" b="1" i="0" u="none" dirty="0">
                <a:solidFill>
                  <a:srgbClr val="F3E8FF"/>
                </a:solidFill>
                <a:latin typeface="Plus Jakarta Sans"/>
              </a:endParaRPr>
            </a:p>
          </p:txBody>
        </p:sp>
        <p:sp>
          <p:nvSpPr>
            <p:cNvPr id="25" name="TextBox 24">
              <a:extLst>
                <a:ext uri="{FF2B5EF4-FFF2-40B4-BE49-F238E27FC236}">
                  <a16:creationId xmlns:a16="http://schemas.microsoft.com/office/drawing/2014/main" id="{D2EA2EB3-80A5-0431-338B-56A6F798DF54}"/>
                </a:ext>
              </a:extLst>
            </p:cNvPr>
            <p:cNvSpPr txBox="1"/>
            <p:nvPr/>
          </p:nvSpPr>
          <p:spPr>
            <a:xfrm>
              <a:off x="933450" y="3751957"/>
              <a:ext cx="3088044" cy="487313"/>
            </a:xfrm>
            <a:prstGeom prst="rect">
              <a:avLst/>
            </a:prstGeom>
            <a:noFill/>
          </p:spPr>
          <p:txBody>
            <a:bodyPr wrap="square" lIns="0" tIns="0" rIns="0" bIns="0" anchor="t">
              <a:spAutoFit/>
            </a:bodyPr>
            <a:lstStyle/>
            <a:p>
              <a:pPr algn="l">
                <a:lnSpc>
                  <a:spcPts val="1889"/>
                </a:lnSpc>
              </a:pPr>
              <a:r>
                <a:rPr lang="en-US" b="0" i="0" u="none" dirty="0">
                  <a:solidFill>
                    <a:srgbClr val="E9D5FF"/>
                  </a:solidFill>
                  <a:latin typeface="Plus Jakarta Sans"/>
                </a:rPr>
                <a:t>Inviting you to submit or join an editorial board</a:t>
              </a:r>
              <a:endParaRPr b="0" i="0" u="none" dirty="0">
                <a:solidFill>
                  <a:srgbClr val="E9D5FF"/>
                </a:solidFill>
                <a:latin typeface="Plus Jakarta Sans"/>
              </a:endParaRPr>
            </a:p>
          </p:txBody>
        </p:sp>
      </p:grpSp>
      <p:grpSp>
        <p:nvGrpSpPr>
          <p:cNvPr id="26" name="Group 25">
            <a:extLst>
              <a:ext uri="{FF2B5EF4-FFF2-40B4-BE49-F238E27FC236}">
                <a16:creationId xmlns:a16="http://schemas.microsoft.com/office/drawing/2014/main" id="{6FBA9FC8-1592-034A-C66B-6A8BCBA57DC2}"/>
              </a:ext>
            </a:extLst>
          </p:cNvPr>
          <p:cNvGrpSpPr/>
          <p:nvPr/>
        </p:nvGrpSpPr>
        <p:grpSpPr>
          <a:xfrm>
            <a:off x="4616339" y="3049048"/>
            <a:ext cx="3498800" cy="1648684"/>
            <a:chOff x="4346525" y="2666107"/>
            <a:chExt cx="3498800" cy="2119907"/>
          </a:xfrm>
        </p:grpSpPr>
        <p:sp>
          <p:nvSpPr>
            <p:cNvPr id="27" name="Rounded Rectangle 3">
              <a:extLst>
                <a:ext uri="{FF2B5EF4-FFF2-40B4-BE49-F238E27FC236}">
                  <a16:creationId xmlns:a16="http://schemas.microsoft.com/office/drawing/2014/main" id="{D517D217-323D-F3F3-0CCC-275F876DA09A}"/>
                </a:ext>
              </a:extLst>
            </p:cNvPr>
            <p:cNvSpPr/>
            <p:nvPr/>
          </p:nvSpPr>
          <p:spPr>
            <a:xfrm>
              <a:off x="4346525" y="2666107"/>
              <a:ext cx="3498800" cy="2119907"/>
            </a:xfrm>
            <a:prstGeom prst="roundRect">
              <a:avLst>
                <a:gd name="adj" fmla="val 7188"/>
              </a:avLst>
            </a:prstGeom>
            <a:solidFill>
              <a:srgbClr val="3B1459"/>
            </a:solidFill>
            <a:ln w="9525">
              <a:solidFill>
                <a:srgbClr val="F43F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8" name="Picture 27" descr="image.png">
              <a:extLst>
                <a:ext uri="{FF2B5EF4-FFF2-40B4-BE49-F238E27FC236}">
                  <a16:creationId xmlns:a16="http://schemas.microsoft.com/office/drawing/2014/main" id="{B0C60702-7E9F-D86C-0F75-1689D811AFBA}"/>
                </a:ext>
              </a:extLst>
            </p:cNvPr>
            <p:cNvPicPr>
              <a:picLocks noChangeAspect="1"/>
            </p:cNvPicPr>
            <p:nvPr/>
          </p:nvPicPr>
          <p:blipFill>
            <a:blip r:embed="rId4"/>
            <a:stretch>
              <a:fillRect/>
            </a:stretch>
          </p:blipFill>
          <p:spPr>
            <a:xfrm>
              <a:off x="4660850" y="2980432"/>
              <a:ext cx="2870150" cy="266700"/>
            </a:xfrm>
            <a:prstGeom prst="rect">
              <a:avLst/>
            </a:prstGeom>
          </p:spPr>
        </p:pic>
        <p:sp>
          <p:nvSpPr>
            <p:cNvPr id="29" name="TextBox 28">
              <a:extLst>
                <a:ext uri="{FF2B5EF4-FFF2-40B4-BE49-F238E27FC236}">
                  <a16:creationId xmlns:a16="http://schemas.microsoft.com/office/drawing/2014/main" id="{9A3FB5D9-5A00-724A-91C0-5D54B9BFC2F3}"/>
                </a:ext>
              </a:extLst>
            </p:cNvPr>
            <p:cNvSpPr txBox="1"/>
            <p:nvPr/>
          </p:nvSpPr>
          <p:spPr>
            <a:xfrm>
              <a:off x="4660850" y="3399532"/>
              <a:ext cx="1841466" cy="307777"/>
            </a:xfrm>
            <a:prstGeom prst="rect">
              <a:avLst/>
            </a:prstGeom>
            <a:noFill/>
          </p:spPr>
          <p:txBody>
            <a:bodyPr wrap="none" lIns="0" tIns="0" rIns="0" bIns="0" anchor="t">
              <a:spAutoFit/>
            </a:bodyPr>
            <a:lstStyle/>
            <a:p>
              <a:pPr algn="l"/>
              <a:r>
                <a:rPr lang="en-US" sz="2000" b="1" i="0" u="none" dirty="0">
                  <a:solidFill>
                    <a:srgbClr val="F3E8FF"/>
                  </a:solidFill>
                  <a:latin typeface="Plus Jakarta Sans"/>
                </a:rPr>
                <a:t>Very broad scope</a:t>
              </a:r>
              <a:endParaRPr sz="2000" b="1" i="0" u="none" dirty="0">
                <a:solidFill>
                  <a:srgbClr val="F3E8FF"/>
                </a:solidFill>
                <a:latin typeface="Plus Jakarta Sans"/>
              </a:endParaRPr>
            </a:p>
          </p:txBody>
        </p:sp>
        <p:sp>
          <p:nvSpPr>
            <p:cNvPr id="30" name="TextBox 29">
              <a:extLst>
                <a:ext uri="{FF2B5EF4-FFF2-40B4-BE49-F238E27FC236}">
                  <a16:creationId xmlns:a16="http://schemas.microsoft.com/office/drawing/2014/main" id="{340DB4D4-A906-C0FA-C29A-F3D24D2B1218}"/>
                </a:ext>
              </a:extLst>
            </p:cNvPr>
            <p:cNvSpPr txBox="1"/>
            <p:nvPr/>
          </p:nvSpPr>
          <p:spPr>
            <a:xfrm>
              <a:off x="4660850" y="3751957"/>
              <a:ext cx="2965400" cy="730969"/>
            </a:xfrm>
            <a:prstGeom prst="rect">
              <a:avLst/>
            </a:prstGeom>
            <a:noFill/>
          </p:spPr>
          <p:txBody>
            <a:bodyPr wrap="square" lIns="0" tIns="0" rIns="0" bIns="0" anchor="t">
              <a:spAutoFit/>
            </a:bodyPr>
            <a:lstStyle/>
            <a:p>
              <a:pPr algn="l">
                <a:lnSpc>
                  <a:spcPts val="1889"/>
                </a:lnSpc>
              </a:pPr>
              <a:r>
                <a:rPr lang="en-US" b="0" i="0" u="none" dirty="0">
                  <a:solidFill>
                    <a:srgbClr val="E9D5FF"/>
                  </a:solidFill>
                  <a:latin typeface="Plus Jakarta Sans"/>
                </a:rPr>
                <a:t> e.g. "engineering, technology, medicine and social sciences" in one journal</a:t>
              </a:r>
              <a:endParaRPr b="0" i="0" u="none" dirty="0">
                <a:solidFill>
                  <a:srgbClr val="E9D5FF"/>
                </a:solidFill>
                <a:latin typeface="Plus Jakarta Sans"/>
              </a:endParaRPr>
            </a:p>
          </p:txBody>
        </p:sp>
      </p:grpSp>
      <p:grpSp>
        <p:nvGrpSpPr>
          <p:cNvPr id="31" name="Group 30">
            <a:extLst>
              <a:ext uri="{FF2B5EF4-FFF2-40B4-BE49-F238E27FC236}">
                <a16:creationId xmlns:a16="http://schemas.microsoft.com/office/drawing/2014/main" id="{7DD3611C-D10A-3E74-2498-23565FF10025}"/>
              </a:ext>
            </a:extLst>
          </p:cNvPr>
          <p:cNvGrpSpPr/>
          <p:nvPr/>
        </p:nvGrpSpPr>
        <p:grpSpPr>
          <a:xfrm>
            <a:off x="572482" y="4874750"/>
            <a:ext cx="3637270" cy="1753054"/>
            <a:chOff x="654661" y="2666106"/>
            <a:chExt cx="3498800" cy="2445385"/>
          </a:xfrm>
        </p:grpSpPr>
        <p:sp>
          <p:nvSpPr>
            <p:cNvPr id="32" name="Rounded Rectangle 2">
              <a:extLst>
                <a:ext uri="{FF2B5EF4-FFF2-40B4-BE49-F238E27FC236}">
                  <a16:creationId xmlns:a16="http://schemas.microsoft.com/office/drawing/2014/main" id="{6F96C6B0-89AB-0CFE-D44F-6BA35F050B32}"/>
                </a:ext>
              </a:extLst>
            </p:cNvPr>
            <p:cNvSpPr/>
            <p:nvPr/>
          </p:nvSpPr>
          <p:spPr>
            <a:xfrm>
              <a:off x="654661" y="2666106"/>
              <a:ext cx="3498800" cy="2445384"/>
            </a:xfrm>
            <a:prstGeom prst="roundRect">
              <a:avLst>
                <a:gd name="adj" fmla="val 7188"/>
              </a:avLst>
            </a:prstGeom>
            <a:solidFill>
              <a:srgbClr val="3B1459"/>
            </a:solidFill>
            <a:ln w="9525">
              <a:solidFill>
                <a:srgbClr val="F43F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3" name="Picture 32" descr="image.png">
              <a:extLst>
                <a:ext uri="{FF2B5EF4-FFF2-40B4-BE49-F238E27FC236}">
                  <a16:creationId xmlns:a16="http://schemas.microsoft.com/office/drawing/2014/main" id="{5C10B347-26F6-81C7-0922-A8808F1AEA97}"/>
                </a:ext>
              </a:extLst>
            </p:cNvPr>
            <p:cNvPicPr>
              <a:picLocks noChangeAspect="1"/>
            </p:cNvPicPr>
            <p:nvPr/>
          </p:nvPicPr>
          <p:blipFill>
            <a:blip r:embed="rId3"/>
            <a:stretch>
              <a:fillRect/>
            </a:stretch>
          </p:blipFill>
          <p:spPr>
            <a:xfrm>
              <a:off x="926897" y="2744556"/>
              <a:ext cx="2870150" cy="266701"/>
            </a:xfrm>
            <a:prstGeom prst="rect">
              <a:avLst/>
            </a:prstGeom>
          </p:spPr>
        </p:pic>
        <p:sp>
          <p:nvSpPr>
            <p:cNvPr id="34" name="TextBox 33">
              <a:extLst>
                <a:ext uri="{FF2B5EF4-FFF2-40B4-BE49-F238E27FC236}">
                  <a16:creationId xmlns:a16="http://schemas.microsoft.com/office/drawing/2014/main" id="{C936B058-9CC1-5CAC-63BF-BA953E5A2729}"/>
                </a:ext>
              </a:extLst>
            </p:cNvPr>
            <p:cNvSpPr txBox="1"/>
            <p:nvPr/>
          </p:nvSpPr>
          <p:spPr>
            <a:xfrm>
              <a:off x="689948" y="3152314"/>
              <a:ext cx="3449954" cy="429327"/>
            </a:xfrm>
            <a:prstGeom prst="rect">
              <a:avLst/>
            </a:prstGeom>
            <a:noFill/>
          </p:spPr>
          <p:txBody>
            <a:bodyPr wrap="none" lIns="0" tIns="0" rIns="0" bIns="0" anchor="t">
              <a:spAutoFit/>
            </a:bodyPr>
            <a:lstStyle/>
            <a:p>
              <a:pPr algn="l"/>
              <a:r>
                <a:rPr lang="en-US" sz="2000" b="1" i="0" u="none" dirty="0">
                  <a:solidFill>
                    <a:srgbClr val="F3E8FF"/>
                  </a:solidFill>
                  <a:latin typeface="Plus Jakarta Sans"/>
                </a:rPr>
                <a:t>Claimed indexing or impact factor</a:t>
              </a:r>
              <a:endParaRPr sz="2000" b="1" i="0" u="none" dirty="0">
                <a:solidFill>
                  <a:srgbClr val="F3E8FF"/>
                </a:solidFill>
                <a:latin typeface="Plus Jakarta Sans"/>
              </a:endParaRPr>
            </a:p>
          </p:txBody>
        </p:sp>
        <p:sp>
          <p:nvSpPr>
            <p:cNvPr id="35" name="TextBox 34">
              <a:extLst>
                <a:ext uri="{FF2B5EF4-FFF2-40B4-BE49-F238E27FC236}">
                  <a16:creationId xmlns:a16="http://schemas.microsoft.com/office/drawing/2014/main" id="{71321ECF-32C1-8242-8DFD-C18FCFCD17BD}"/>
                </a:ext>
              </a:extLst>
            </p:cNvPr>
            <p:cNvSpPr txBox="1"/>
            <p:nvPr/>
          </p:nvSpPr>
          <p:spPr>
            <a:xfrm>
              <a:off x="817951" y="3751957"/>
              <a:ext cx="3088044" cy="1359534"/>
            </a:xfrm>
            <a:prstGeom prst="rect">
              <a:avLst/>
            </a:prstGeom>
            <a:noFill/>
          </p:spPr>
          <p:txBody>
            <a:bodyPr wrap="square" lIns="0" tIns="0" rIns="0" bIns="0" anchor="t">
              <a:spAutoFit/>
            </a:bodyPr>
            <a:lstStyle/>
            <a:p>
              <a:pPr algn="l">
                <a:lnSpc>
                  <a:spcPts val="1889"/>
                </a:lnSpc>
              </a:pPr>
              <a:r>
                <a:rPr lang="en-US" b="0" i="0" u="none" dirty="0">
                  <a:solidFill>
                    <a:srgbClr val="E9D5FF"/>
                  </a:solidFill>
                  <a:latin typeface="Plus Jakarta Sans"/>
                </a:rPr>
                <a:t>you cannot verify on Scopus, Web of Science or DOAJ; invented metrics such as "Global Impact Factor"</a:t>
              </a:r>
            </a:p>
          </p:txBody>
        </p:sp>
      </p:grpSp>
      <p:grpSp>
        <p:nvGrpSpPr>
          <p:cNvPr id="36" name="Group 35">
            <a:extLst>
              <a:ext uri="{FF2B5EF4-FFF2-40B4-BE49-F238E27FC236}">
                <a16:creationId xmlns:a16="http://schemas.microsoft.com/office/drawing/2014/main" id="{17D7D70D-7BFE-0772-43A9-1F3CE7CF31F9}"/>
              </a:ext>
            </a:extLst>
          </p:cNvPr>
          <p:cNvGrpSpPr/>
          <p:nvPr/>
        </p:nvGrpSpPr>
        <p:grpSpPr>
          <a:xfrm>
            <a:off x="4675343" y="4830258"/>
            <a:ext cx="3498800" cy="1648684"/>
            <a:chOff x="4346525" y="2666107"/>
            <a:chExt cx="3498800" cy="2119907"/>
          </a:xfrm>
        </p:grpSpPr>
        <p:sp>
          <p:nvSpPr>
            <p:cNvPr id="37" name="Rounded Rectangle 3">
              <a:extLst>
                <a:ext uri="{FF2B5EF4-FFF2-40B4-BE49-F238E27FC236}">
                  <a16:creationId xmlns:a16="http://schemas.microsoft.com/office/drawing/2014/main" id="{8D55E8F7-7620-D75D-207B-B49483A192E6}"/>
                </a:ext>
              </a:extLst>
            </p:cNvPr>
            <p:cNvSpPr/>
            <p:nvPr/>
          </p:nvSpPr>
          <p:spPr>
            <a:xfrm>
              <a:off x="4346525" y="2666107"/>
              <a:ext cx="3498800" cy="2119907"/>
            </a:xfrm>
            <a:prstGeom prst="roundRect">
              <a:avLst>
                <a:gd name="adj" fmla="val 7188"/>
              </a:avLst>
            </a:prstGeom>
            <a:solidFill>
              <a:srgbClr val="3B1459"/>
            </a:solidFill>
            <a:ln w="9525">
              <a:solidFill>
                <a:srgbClr val="F43F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8" name="Picture 37" descr="image.png">
              <a:extLst>
                <a:ext uri="{FF2B5EF4-FFF2-40B4-BE49-F238E27FC236}">
                  <a16:creationId xmlns:a16="http://schemas.microsoft.com/office/drawing/2014/main" id="{30917B83-CC8D-4FA7-9787-A280C636D821}"/>
                </a:ext>
              </a:extLst>
            </p:cNvPr>
            <p:cNvPicPr>
              <a:picLocks noChangeAspect="1"/>
            </p:cNvPicPr>
            <p:nvPr/>
          </p:nvPicPr>
          <p:blipFill>
            <a:blip r:embed="rId4"/>
            <a:stretch>
              <a:fillRect/>
            </a:stretch>
          </p:blipFill>
          <p:spPr>
            <a:xfrm>
              <a:off x="4660850" y="2980432"/>
              <a:ext cx="2870150" cy="266700"/>
            </a:xfrm>
            <a:prstGeom prst="rect">
              <a:avLst/>
            </a:prstGeom>
          </p:spPr>
        </p:pic>
        <p:sp>
          <p:nvSpPr>
            <p:cNvPr id="39" name="TextBox 38">
              <a:extLst>
                <a:ext uri="{FF2B5EF4-FFF2-40B4-BE49-F238E27FC236}">
                  <a16:creationId xmlns:a16="http://schemas.microsoft.com/office/drawing/2014/main" id="{5DCDFF08-CAD1-5BDD-912C-2469A2CF1C0E}"/>
                </a:ext>
              </a:extLst>
            </p:cNvPr>
            <p:cNvSpPr txBox="1"/>
            <p:nvPr/>
          </p:nvSpPr>
          <p:spPr>
            <a:xfrm>
              <a:off x="4660850" y="3399532"/>
              <a:ext cx="1301062" cy="395745"/>
            </a:xfrm>
            <a:prstGeom prst="rect">
              <a:avLst/>
            </a:prstGeom>
            <a:noFill/>
          </p:spPr>
          <p:txBody>
            <a:bodyPr wrap="none" lIns="0" tIns="0" rIns="0" bIns="0" anchor="t">
              <a:spAutoFit/>
            </a:bodyPr>
            <a:lstStyle/>
            <a:p>
              <a:r>
                <a:rPr lang="en-US" sz="2000" b="1" dirty="0">
                  <a:solidFill>
                    <a:srgbClr val="F3E8FF"/>
                  </a:solidFill>
                  <a:latin typeface="Plus Jakarta Sans"/>
                </a:rPr>
                <a:t>Hidden Fees</a:t>
              </a:r>
              <a:endParaRPr sz="2000" b="1" i="0" u="none" dirty="0">
                <a:solidFill>
                  <a:srgbClr val="F3E8FF"/>
                </a:solidFill>
                <a:latin typeface="Plus Jakarta Sans"/>
              </a:endParaRPr>
            </a:p>
          </p:txBody>
        </p:sp>
        <p:sp>
          <p:nvSpPr>
            <p:cNvPr id="40" name="TextBox 39">
              <a:extLst>
                <a:ext uri="{FF2B5EF4-FFF2-40B4-BE49-F238E27FC236}">
                  <a16:creationId xmlns:a16="http://schemas.microsoft.com/office/drawing/2014/main" id="{3BFEC231-2961-F7C0-94F6-E9E965662E7B}"/>
                </a:ext>
              </a:extLst>
            </p:cNvPr>
            <p:cNvSpPr txBox="1"/>
            <p:nvPr/>
          </p:nvSpPr>
          <p:spPr>
            <a:xfrm>
              <a:off x="4660850" y="3882592"/>
              <a:ext cx="2965400" cy="626596"/>
            </a:xfrm>
            <a:prstGeom prst="rect">
              <a:avLst/>
            </a:prstGeom>
            <a:noFill/>
          </p:spPr>
          <p:txBody>
            <a:bodyPr wrap="square" lIns="0" tIns="0" rIns="0" bIns="0" anchor="t">
              <a:spAutoFit/>
            </a:bodyPr>
            <a:lstStyle/>
            <a:p>
              <a:pPr algn="l">
                <a:lnSpc>
                  <a:spcPts val="1889"/>
                </a:lnSpc>
              </a:pPr>
              <a:r>
                <a:rPr lang="en-US" b="0" i="0" u="none" dirty="0">
                  <a:solidFill>
                    <a:srgbClr val="E9D5FF"/>
                  </a:solidFill>
                  <a:latin typeface="Plus Jakarta Sans"/>
                </a:rPr>
                <a:t>until after acceptance</a:t>
              </a:r>
            </a:p>
            <a:p>
              <a:pPr algn="l">
                <a:lnSpc>
                  <a:spcPts val="1889"/>
                </a:lnSpc>
              </a:pPr>
              <a:endParaRPr lang="en-US" b="0" i="0" u="none" dirty="0">
                <a:solidFill>
                  <a:srgbClr val="E9D5FF"/>
                </a:solidFill>
                <a:latin typeface="Plus Jakarta Sans"/>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995612"/>
            <a:ext cx="5362575" cy="1460896"/>
          </a:xfrm>
          <a:prstGeom prst="roundRect">
            <a:avLst>
              <a:gd name="adj" fmla="val 1043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210300" y="2995612"/>
            <a:ext cx="5362575" cy="1460896"/>
          </a:xfrm>
          <a:prstGeom prst="roundRect">
            <a:avLst>
              <a:gd name="adj" fmla="val 1043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605982" y="342517"/>
            <a:ext cx="8751435"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Submission Platforms &amp; Formatting Strictness</a:t>
            </a:r>
          </a:p>
        </p:txBody>
      </p:sp>
      <p:sp>
        <p:nvSpPr>
          <p:cNvPr id="7" name="TextBox 6"/>
          <p:cNvSpPr txBox="1"/>
          <p:nvPr/>
        </p:nvSpPr>
        <p:spPr>
          <a:xfrm>
            <a:off x="933450" y="3309937"/>
            <a:ext cx="2502801"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Online Portal Workflow</a:t>
            </a:r>
          </a:p>
        </p:txBody>
      </p:sp>
      <p:sp>
        <p:nvSpPr>
          <p:cNvPr id="8" name="TextBox 7"/>
          <p:cNvSpPr txBox="1"/>
          <p:nvPr/>
        </p:nvSpPr>
        <p:spPr>
          <a:xfrm>
            <a:off x="933450" y="3662362"/>
            <a:ext cx="4829175" cy="487313"/>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Platforms like </a:t>
            </a:r>
            <a:r>
              <a:rPr b="0" i="0" u="none" dirty="0" err="1">
                <a:solidFill>
                  <a:srgbClr val="E9D5FF"/>
                </a:solidFill>
                <a:latin typeface="Plus Jakarta Sans"/>
              </a:rPr>
              <a:t>ScholarOne</a:t>
            </a:r>
            <a:r>
              <a:rPr b="0" i="0" u="none" dirty="0">
                <a:solidFill>
                  <a:srgbClr val="E9D5FF"/>
                </a:solidFill>
                <a:latin typeface="Plus Jakarta Sans"/>
              </a:rPr>
              <a:t> and Editorial Manager require separate anonymized texts and figure files.</a:t>
            </a:r>
          </a:p>
        </p:txBody>
      </p:sp>
      <p:sp>
        <p:nvSpPr>
          <p:cNvPr id="9" name="TextBox 8"/>
          <p:cNvSpPr txBox="1"/>
          <p:nvPr/>
        </p:nvSpPr>
        <p:spPr>
          <a:xfrm>
            <a:off x="6524625" y="3309937"/>
            <a:ext cx="3024482"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Instructions for Contributors</a:t>
            </a:r>
          </a:p>
        </p:txBody>
      </p:sp>
      <p:sp>
        <p:nvSpPr>
          <p:cNvPr id="10" name="TextBox 9"/>
          <p:cNvSpPr txBox="1"/>
          <p:nvPr/>
        </p:nvSpPr>
        <p:spPr>
          <a:xfrm>
            <a:off x="6524625" y="3662362"/>
            <a:ext cx="4829175" cy="487313"/>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Ignoring word limits or layout rules triggers rejection. Use Zotero/EndNote to avoid errors.</a:t>
            </a:r>
          </a:p>
        </p:txBody>
      </p:sp>
      <p:pic>
        <p:nvPicPr>
          <p:cNvPr id="11" name="Picture 10">
            <a:extLst>
              <a:ext uri="{FF2B5EF4-FFF2-40B4-BE49-F238E27FC236}">
                <a16:creationId xmlns:a16="http://schemas.microsoft.com/office/drawing/2014/main" id="{17D025A9-2068-FC79-D202-071F5E36B988}"/>
              </a:ext>
            </a:extLst>
          </p:cNvPr>
          <p:cNvPicPr>
            <a:picLocks noChangeAspect="1"/>
          </p:cNvPicPr>
          <p:nvPr/>
        </p:nvPicPr>
        <p:blipFill>
          <a:blip r:embed="rId2"/>
          <a:stretch>
            <a:fillRect/>
          </a:stretch>
        </p:blipFill>
        <p:spPr>
          <a:xfrm>
            <a:off x="10886493" y="0"/>
            <a:ext cx="1300163" cy="975122"/>
          </a:xfrm>
          <a:prstGeom prst="rect">
            <a:avLst/>
          </a:prstGeom>
        </p:spPr>
      </p:pic>
      <p:sp>
        <p:nvSpPr>
          <p:cNvPr id="12" name="Footer Placeholder 4">
            <a:extLst>
              <a:ext uri="{FF2B5EF4-FFF2-40B4-BE49-F238E27FC236}">
                <a16:creationId xmlns:a16="http://schemas.microsoft.com/office/drawing/2014/main" id="{581624D1-8CC6-8CF1-F0CF-B7289FF7C1A4}"/>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995612"/>
            <a:ext cx="5362575" cy="1460896"/>
          </a:xfrm>
          <a:prstGeom prst="roundRect">
            <a:avLst>
              <a:gd name="adj" fmla="val 10431"/>
            </a:avLst>
          </a:prstGeom>
          <a:solidFill>
            <a:srgbClr val="3B1459"/>
          </a:solidFill>
          <a:ln w="9525">
            <a:solidFill>
              <a:srgbClr val="F43F5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210300" y="2995612"/>
            <a:ext cx="5362575" cy="1460896"/>
          </a:xfrm>
          <a:prstGeom prst="roundRect">
            <a:avLst>
              <a:gd name="adj" fmla="val 10431"/>
            </a:avLst>
          </a:prstGeom>
          <a:solidFill>
            <a:srgbClr val="3B1459"/>
          </a:solidFill>
          <a:ln w="9525">
            <a:solidFill>
              <a:srgbClr val="34D39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2333160" y="370927"/>
            <a:ext cx="6858929"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The Single Submission Rule &amp; Ethics</a:t>
            </a:r>
          </a:p>
        </p:txBody>
      </p:sp>
      <p:sp>
        <p:nvSpPr>
          <p:cNvPr id="7" name="TextBox 6"/>
          <p:cNvSpPr txBox="1"/>
          <p:nvPr/>
        </p:nvSpPr>
        <p:spPr>
          <a:xfrm>
            <a:off x="933450" y="3309937"/>
            <a:ext cx="3611694" cy="307777"/>
          </a:xfrm>
          <a:prstGeom prst="rect">
            <a:avLst/>
          </a:prstGeom>
          <a:noFill/>
        </p:spPr>
        <p:txBody>
          <a:bodyPr wrap="none" lIns="0" tIns="0" rIns="0" bIns="0" anchor="t">
            <a:spAutoFit/>
          </a:bodyPr>
          <a:lstStyle/>
          <a:p>
            <a:pPr algn="l"/>
            <a:r>
              <a:rPr sz="2000" b="1" i="0" u="none" dirty="0">
                <a:solidFill>
                  <a:srgbClr val="F43F5E"/>
                </a:solidFill>
                <a:latin typeface="Plus Jakarta Sans"/>
              </a:rPr>
              <a:t>Multiple Submissions (Prohibited)</a:t>
            </a:r>
          </a:p>
        </p:txBody>
      </p:sp>
      <p:sp>
        <p:nvSpPr>
          <p:cNvPr id="8" name="TextBox 7"/>
          <p:cNvSpPr txBox="1"/>
          <p:nvPr/>
        </p:nvSpPr>
        <p:spPr>
          <a:xfrm>
            <a:off x="933450" y="3662362"/>
            <a:ext cx="4829175"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Submitting to multiple journals simultaneously breaches academic ethics and risks author blacklisting.</a:t>
            </a:r>
          </a:p>
        </p:txBody>
      </p:sp>
      <p:sp>
        <p:nvSpPr>
          <p:cNvPr id="9" name="TextBox 8"/>
          <p:cNvSpPr txBox="1"/>
          <p:nvPr/>
        </p:nvSpPr>
        <p:spPr>
          <a:xfrm>
            <a:off x="6524625" y="3309937"/>
            <a:ext cx="3352200" cy="307777"/>
          </a:xfrm>
          <a:prstGeom prst="rect">
            <a:avLst/>
          </a:prstGeom>
          <a:noFill/>
        </p:spPr>
        <p:txBody>
          <a:bodyPr wrap="none" lIns="0" tIns="0" rIns="0" bIns="0" anchor="t">
            <a:spAutoFit/>
          </a:bodyPr>
          <a:lstStyle/>
          <a:p>
            <a:pPr algn="l"/>
            <a:r>
              <a:rPr sz="2000" b="1" i="0" u="none" dirty="0">
                <a:solidFill>
                  <a:srgbClr val="34D399"/>
                </a:solidFill>
                <a:latin typeface="Plus Jakarta Sans"/>
              </a:rPr>
              <a:t>Sequential Submission Protocol</a:t>
            </a:r>
          </a:p>
        </p:txBody>
      </p:sp>
      <p:sp>
        <p:nvSpPr>
          <p:cNvPr id="10" name="TextBox 9"/>
          <p:cNvSpPr txBox="1"/>
          <p:nvPr/>
        </p:nvSpPr>
        <p:spPr>
          <a:xfrm>
            <a:off x="6524625" y="3662362"/>
            <a:ext cx="4829175" cy="487313"/>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Submit to one journal at a time. Integrate reviewer feedback to improve chances at the next outlet.</a:t>
            </a:r>
          </a:p>
        </p:txBody>
      </p:sp>
      <p:pic>
        <p:nvPicPr>
          <p:cNvPr id="11" name="Picture 10">
            <a:extLst>
              <a:ext uri="{FF2B5EF4-FFF2-40B4-BE49-F238E27FC236}">
                <a16:creationId xmlns:a16="http://schemas.microsoft.com/office/drawing/2014/main" id="{1C349E55-CC77-2637-85F2-2589D1566917}"/>
              </a:ext>
            </a:extLst>
          </p:cNvPr>
          <p:cNvPicPr>
            <a:picLocks noChangeAspect="1"/>
          </p:cNvPicPr>
          <p:nvPr/>
        </p:nvPicPr>
        <p:blipFill>
          <a:blip r:embed="rId2"/>
          <a:stretch>
            <a:fillRect/>
          </a:stretch>
        </p:blipFill>
        <p:spPr>
          <a:xfrm>
            <a:off x="10886493" y="0"/>
            <a:ext cx="1300163" cy="975122"/>
          </a:xfrm>
          <a:prstGeom prst="rect">
            <a:avLst/>
          </a:prstGeom>
        </p:spPr>
      </p:pic>
      <p:sp>
        <p:nvSpPr>
          <p:cNvPr id="12" name="Footer Placeholder 4">
            <a:extLst>
              <a:ext uri="{FF2B5EF4-FFF2-40B4-BE49-F238E27FC236}">
                <a16:creationId xmlns:a16="http://schemas.microsoft.com/office/drawing/2014/main" id="{6BF0D0AA-CC5E-35CA-2386-F3E9C95A0332}"/>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995612"/>
            <a:ext cx="5362575" cy="1460896"/>
          </a:xfrm>
          <a:prstGeom prst="roundRect">
            <a:avLst>
              <a:gd name="adj" fmla="val 1043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210300" y="2995612"/>
            <a:ext cx="5362575" cy="1460896"/>
          </a:xfrm>
          <a:prstGeom prst="roundRect">
            <a:avLst>
              <a:gd name="adj" fmla="val 1043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2707834" y="258967"/>
            <a:ext cx="7004931"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Cover Letters &amp; Financial Disclosures</a:t>
            </a:r>
          </a:p>
        </p:txBody>
      </p:sp>
      <p:sp>
        <p:nvSpPr>
          <p:cNvPr id="7" name="TextBox 6"/>
          <p:cNvSpPr txBox="1"/>
          <p:nvPr/>
        </p:nvSpPr>
        <p:spPr>
          <a:xfrm>
            <a:off x="933450" y="3309937"/>
            <a:ext cx="2246128"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Editorial Cover Letter</a:t>
            </a:r>
          </a:p>
        </p:txBody>
      </p:sp>
      <p:sp>
        <p:nvSpPr>
          <p:cNvPr id="8" name="TextBox 7"/>
          <p:cNvSpPr txBox="1"/>
          <p:nvPr/>
        </p:nvSpPr>
        <p:spPr>
          <a:xfrm>
            <a:off x="933450" y="3662362"/>
            <a:ext cx="4829175" cy="730969"/>
          </a:xfrm>
          <a:prstGeom prst="rect">
            <a:avLst/>
          </a:prstGeom>
          <a:noFill/>
        </p:spPr>
        <p:txBody>
          <a:bodyPr wrap="square" lIns="0" tIns="0" rIns="0" bIns="0" anchor="t">
            <a:spAutoFit/>
          </a:bodyPr>
          <a:lstStyle/>
          <a:p>
            <a:pPr algn="l">
              <a:lnSpc>
                <a:spcPts val="1889"/>
              </a:lnSpc>
            </a:pPr>
            <a:r>
              <a:rPr sz="2000" b="0" i="0" u="none" dirty="0">
                <a:solidFill>
                  <a:srgbClr val="E9D5FF"/>
                </a:solidFill>
                <a:latin typeface="Plus Jakarta Sans"/>
              </a:rPr>
              <a:t>Builds trust with the Editor. Summarizes significance, novelty, and confirms the manuscript is original.</a:t>
            </a:r>
          </a:p>
        </p:txBody>
      </p:sp>
      <p:sp>
        <p:nvSpPr>
          <p:cNvPr id="9" name="TextBox 8"/>
          <p:cNvSpPr txBox="1"/>
          <p:nvPr/>
        </p:nvSpPr>
        <p:spPr>
          <a:xfrm>
            <a:off x="6524625" y="3309937"/>
            <a:ext cx="2678682"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Funder &amp; COI Disclosures</a:t>
            </a:r>
          </a:p>
        </p:txBody>
      </p:sp>
      <p:sp>
        <p:nvSpPr>
          <p:cNvPr id="10" name="TextBox 9"/>
          <p:cNvSpPr txBox="1"/>
          <p:nvPr/>
        </p:nvSpPr>
        <p:spPr>
          <a:xfrm>
            <a:off x="6524625" y="3662362"/>
            <a:ext cx="4829175" cy="487313"/>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Mandatory reporting of grant numbers and conflicts of interest prevents ethical investigations.</a:t>
            </a:r>
          </a:p>
        </p:txBody>
      </p:sp>
      <p:pic>
        <p:nvPicPr>
          <p:cNvPr id="11" name="Picture 10">
            <a:extLst>
              <a:ext uri="{FF2B5EF4-FFF2-40B4-BE49-F238E27FC236}">
                <a16:creationId xmlns:a16="http://schemas.microsoft.com/office/drawing/2014/main" id="{8C3C3B00-23B7-BD31-391B-151260FA731D}"/>
              </a:ext>
            </a:extLst>
          </p:cNvPr>
          <p:cNvPicPr>
            <a:picLocks noChangeAspect="1"/>
          </p:cNvPicPr>
          <p:nvPr/>
        </p:nvPicPr>
        <p:blipFill>
          <a:blip r:embed="rId2"/>
          <a:stretch>
            <a:fillRect/>
          </a:stretch>
        </p:blipFill>
        <p:spPr>
          <a:xfrm>
            <a:off x="10886493" y="0"/>
            <a:ext cx="1300163" cy="975122"/>
          </a:xfrm>
          <a:prstGeom prst="rect">
            <a:avLst/>
          </a:prstGeom>
        </p:spPr>
      </p:pic>
      <p:sp>
        <p:nvSpPr>
          <p:cNvPr id="12" name="Footer Placeholder 4">
            <a:extLst>
              <a:ext uri="{FF2B5EF4-FFF2-40B4-BE49-F238E27FC236}">
                <a16:creationId xmlns:a16="http://schemas.microsoft.com/office/drawing/2014/main" id="{D5E751DE-84E1-D001-7680-7365A3B9C522}"/>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875657"/>
            <a:ext cx="3498800" cy="1700807"/>
          </a:xfrm>
          <a:prstGeom prst="roundRect">
            <a:avLst>
              <a:gd name="adj" fmla="val 8960"/>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4346525" y="2875657"/>
            <a:ext cx="3498800" cy="1700807"/>
          </a:xfrm>
          <a:prstGeom prst="roundRect">
            <a:avLst>
              <a:gd name="adj" fmla="val 8960"/>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8073925" y="2875657"/>
            <a:ext cx="3498800" cy="1700807"/>
          </a:xfrm>
          <a:prstGeom prst="roundRect">
            <a:avLst>
              <a:gd name="adj" fmla="val 8960"/>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3730375" y="229620"/>
            <a:ext cx="3895875"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Peer Review Models</a:t>
            </a:r>
          </a:p>
        </p:txBody>
      </p:sp>
      <p:sp>
        <p:nvSpPr>
          <p:cNvPr id="8" name="TextBox 7"/>
          <p:cNvSpPr txBox="1"/>
          <p:nvPr/>
        </p:nvSpPr>
        <p:spPr>
          <a:xfrm>
            <a:off x="933450" y="3189982"/>
            <a:ext cx="1259960"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Single-Blind</a:t>
            </a:r>
          </a:p>
        </p:txBody>
      </p:sp>
      <p:sp>
        <p:nvSpPr>
          <p:cNvPr id="9" name="TextBox 8"/>
          <p:cNvSpPr txBox="1"/>
          <p:nvPr/>
        </p:nvSpPr>
        <p:spPr>
          <a:xfrm>
            <a:off x="933450" y="3542407"/>
            <a:ext cx="2965400"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Reviewer identities remain hidden; author identities are visible to referees.</a:t>
            </a:r>
          </a:p>
        </p:txBody>
      </p:sp>
      <p:sp>
        <p:nvSpPr>
          <p:cNvPr id="10" name="TextBox 9"/>
          <p:cNvSpPr txBox="1"/>
          <p:nvPr/>
        </p:nvSpPr>
        <p:spPr>
          <a:xfrm>
            <a:off x="4660850" y="3189982"/>
            <a:ext cx="1391407"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Double-Blind</a:t>
            </a:r>
          </a:p>
        </p:txBody>
      </p:sp>
      <p:sp>
        <p:nvSpPr>
          <p:cNvPr id="11" name="TextBox 10"/>
          <p:cNvSpPr txBox="1"/>
          <p:nvPr/>
        </p:nvSpPr>
        <p:spPr>
          <a:xfrm>
            <a:off x="4660850" y="3542407"/>
            <a:ext cx="2965400" cy="974626"/>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Both author and reviewer identities are hidden to minimize bias and institutional prestige effects.</a:t>
            </a:r>
          </a:p>
        </p:txBody>
      </p:sp>
      <p:sp>
        <p:nvSpPr>
          <p:cNvPr id="12" name="TextBox 11"/>
          <p:cNvSpPr txBox="1"/>
          <p:nvPr/>
        </p:nvSpPr>
        <p:spPr>
          <a:xfrm>
            <a:off x="8388250" y="3189982"/>
            <a:ext cx="1950021"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Open Peer Review</a:t>
            </a:r>
          </a:p>
        </p:txBody>
      </p:sp>
      <p:sp>
        <p:nvSpPr>
          <p:cNvPr id="13" name="TextBox 12"/>
          <p:cNvSpPr txBox="1"/>
          <p:nvPr/>
        </p:nvSpPr>
        <p:spPr>
          <a:xfrm>
            <a:off x="8388250" y="3542407"/>
            <a:ext cx="2965400" cy="974626"/>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Reviewer reports and names are published alongside the article for maximum transparency.</a:t>
            </a:r>
          </a:p>
        </p:txBody>
      </p:sp>
      <p:pic>
        <p:nvPicPr>
          <p:cNvPr id="14" name="Picture 13">
            <a:extLst>
              <a:ext uri="{FF2B5EF4-FFF2-40B4-BE49-F238E27FC236}">
                <a16:creationId xmlns:a16="http://schemas.microsoft.com/office/drawing/2014/main" id="{61681052-2347-0F11-CB11-EE69FA9DE7AB}"/>
              </a:ext>
            </a:extLst>
          </p:cNvPr>
          <p:cNvPicPr>
            <a:picLocks noChangeAspect="1"/>
          </p:cNvPicPr>
          <p:nvPr/>
        </p:nvPicPr>
        <p:blipFill>
          <a:blip r:embed="rId2"/>
          <a:stretch>
            <a:fillRect/>
          </a:stretch>
        </p:blipFill>
        <p:spPr>
          <a:xfrm>
            <a:off x="10886493" y="0"/>
            <a:ext cx="1300163" cy="975122"/>
          </a:xfrm>
          <a:prstGeom prst="rect">
            <a:avLst/>
          </a:prstGeom>
        </p:spPr>
      </p:pic>
      <p:sp>
        <p:nvSpPr>
          <p:cNvPr id="15" name="Footer Placeholder 4">
            <a:extLst>
              <a:ext uri="{FF2B5EF4-FFF2-40B4-BE49-F238E27FC236}">
                <a16:creationId xmlns:a16="http://schemas.microsoft.com/office/drawing/2014/main" id="{354E6E7A-F2B6-57B7-7180-A4A5AA4DE3E9}"/>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995612"/>
            <a:ext cx="5362575" cy="1460896"/>
          </a:xfrm>
          <a:prstGeom prst="roundRect">
            <a:avLst>
              <a:gd name="adj" fmla="val 1043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210300" y="2995612"/>
            <a:ext cx="5362575" cy="1460896"/>
          </a:xfrm>
          <a:prstGeom prst="roundRect">
            <a:avLst>
              <a:gd name="adj" fmla="val 1043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2018362" y="283544"/>
            <a:ext cx="7488525"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Understanding &amp; Navigating Rejections</a:t>
            </a:r>
          </a:p>
        </p:txBody>
      </p:sp>
      <p:sp>
        <p:nvSpPr>
          <p:cNvPr id="7" name="TextBox 6"/>
          <p:cNvSpPr txBox="1"/>
          <p:nvPr/>
        </p:nvSpPr>
        <p:spPr>
          <a:xfrm>
            <a:off x="933450" y="3309937"/>
            <a:ext cx="2948243"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Desk Rejection (Immediate)</a:t>
            </a:r>
          </a:p>
        </p:txBody>
      </p:sp>
      <p:sp>
        <p:nvSpPr>
          <p:cNvPr id="8" name="TextBox 7"/>
          <p:cNvSpPr txBox="1"/>
          <p:nvPr/>
        </p:nvSpPr>
        <p:spPr>
          <a:xfrm>
            <a:off x="933450" y="3662362"/>
            <a:ext cx="4829175"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Occurs without external review due to scope mismatch or formatting flaws. Allows quick redirection.</a:t>
            </a:r>
          </a:p>
        </p:txBody>
      </p:sp>
      <p:sp>
        <p:nvSpPr>
          <p:cNvPr id="9" name="TextBox 8"/>
          <p:cNvSpPr txBox="1"/>
          <p:nvPr/>
        </p:nvSpPr>
        <p:spPr>
          <a:xfrm>
            <a:off x="6524625" y="3309937"/>
            <a:ext cx="2366545"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Post-Review Rejection</a:t>
            </a:r>
          </a:p>
        </p:txBody>
      </p:sp>
      <p:sp>
        <p:nvSpPr>
          <p:cNvPr id="10" name="TextBox 9"/>
          <p:cNvSpPr txBox="1"/>
          <p:nvPr/>
        </p:nvSpPr>
        <p:spPr>
          <a:xfrm>
            <a:off x="6524625" y="3662362"/>
            <a:ext cx="4829175" cy="487313"/>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Decided after evaluation due to flaws or weak data. Contains referee reports essential for rebuilding.</a:t>
            </a:r>
          </a:p>
        </p:txBody>
      </p:sp>
      <p:pic>
        <p:nvPicPr>
          <p:cNvPr id="11" name="Picture 10">
            <a:extLst>
              <a:ext uri="{FF2B5EF4-FFF2-40B4-BE49-F238E27FC236}">
                <a16:creationId xmlns:a16="http://schemas.microsoft.com/office/drawing/2014/main" id="{F108E85E-6FD9-F38E-04FE-4FDEE46608A1}"/>
              </a:ext>
            </a:extLst>
          </p:cNvPr>
          <p:cNvPicPr>
            <a:picLocks noChangeAspect="1"/>
          </p:cNvPicPr>
          <p:nvPr/>
        </p:nvPicPr>
        <p:blipFill>
          <a:blip r:embed="rId2"/>
          <a:stretch>
            <a:fillRect/>
          </a:stretch>
        </p:blipFill>
        <p:spPr>
          <a:xfrm>
            <a:off x="10886493" y="0"/>
            <a:ext cx="1300163" cy="975122"/>
          </a:xfrm>
          <a:prstGeom prst="rect">
            <a:avLst/>
          </a:prstGeom>
        </p:spPr>
      </p:pic>
      <p:sp>
        <p:nvSpPr>
          <p:cNvPr id="12" name="Footer Placeholder 4">
            <a:extLst>
              <a:ext uri="{FF2B5EF4-FFF2-40B4-BE49-F238E27FC236}">
                <a16:creationId xmlns:a16="http://schemas.microsoft.com/office/drawing/2014/main" id="{EC367D99-2C37-334C-E166-ABE97E675808}"/>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776537"/>
            <a:ext cx="5362575" cy="1899046"/>
          </a:xfrm>
          <a:prstGeom prst="roundRect">
            <a:avLst>
              <a:gd name="adj" fmla="val 8025"/>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210300" y="2776537"/>
            <a:ext cx="5362575" cy="1899046"/>
          </a:xfrm>
          <a:prstGeom prst="roundRect">
            <a:avLst>
              <a:gd name="adj" fmla="val 8025"/>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933450" y="3090862"/>
            <a:ext cx="4733925" cy="345876"/>
          </a:xfrm>
          <a:prstGeom prst="roundRect">
            <a:avLst>
              <a:gd name="adj" fmla="val 15384"/>
            </a:avLst>
          </a:prstGeom>
          <a:solidFill>
            <a:srgbClr val="1E09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6524625" y="3090861"/>
            <a:ext cx="4733925" cy="345877"/>
          </a:xfrm>
          <a:prstGeom prst="roundRect">
            <a:avLst>
              <a:gd name="adj" fmla="val 15384"/>
            </a:avLst>
          </a:prstGeom>
          <a:solidFill>
            <a:srgbClr val="1E09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28700" y="287153"/>
            <a:ext cx="9824805" cy="400815"/>
          </a:xfrm>
          <a:prstGeom prst="rect">
            <a:avLst/>
          </a:prstGeom>
          <a:noFill/>
        </p:spPr>
        <p:txBody>
          <a:bodyPr wrap="none" lIns="0" tIns="0" rIns="0" bIns="0" anchor="t">
            <a:spAutoFit/>
          </a:bodyPr>
          <a:lstStyle/>
          <a:p>
            <a:pPr algn="l">
              <a:lnSpc>
                <a:spcPts val="2879"/>
              </a:lnSpc>
            </a:pPr>
            <a:r>
              <a:rPr lang="en-US" sz="3600" b="1" i="0" u="none" dirty="0">
                <a:solidFill>
                  <a:srgbClr val="FFFFFF"/>
                </a:solidFill>
                <a:latin typeface="Space Grotesk"/>
              </a:rPr>
              <a:t>Understanding</a:t>
            </a:r>
            <a:r>
              <a:rPr sz="3600" b="1" i="0" u="none" dirty="0">
                <a:solidFill>
                  <a:srgbClr val="FFFFFF"/>
                </a:solidFill>
                <a:latin typeface="Space Grotesk"/>
              </a:rPr>
              <a:t> Decisions: Major vs Minor Revisions</a:t>
            </a:r>
          </a:p>
        </p:txBody>
      </p:sp>
      <p:sp>
        <p:nvSpPr>
          <p:cNvPr id="9" name="TextBox 8"/>
          <p:cNvSpPr txBox="1"/>
          <p:nvPr/>
        </p:nvSpPr>
        <p:spPr>
          <a:xfrm>
            <a:off x="1028700" y="3127217"/>
            <a:ext cx="4638675" cy="307777"/>
          </a:xfrm>
          <a:prstGeom prst="rect">
            <a:avLst/>
          </a:prstGeom>
          <a:noFill/>
        </p:spPr>
        <p:txBody>
          <a:bodyPr wrap="square" lIns="0" tIns="0" rIns="0" bIns="0" anchor="t">
            <a:spAutoFit/>
          </a:bodyPr>
          <a:lstStyle/>
          <a:p>
            <a:pPr algn="l"/>
            <a:r>
              <a:rPr sz="2000" b="1" i="0" u="none" dirty="0">
                <a:solidFill>
                  <a:srgbClr val="A855F7"/>
                </a:solidFill>
                <a:latin typeface="Plus Jakarta Sans"/>
              </a:rPr>
              <a:t>MAJOR REVISIONS</a:t>
            </a:r>
          </a:p>
        </p:txBody>
      </p:sp>
      <p:sp>
        <p:nvSpPr>
          <p:cNvPr id="10" name="TextBox 9"/>
          <p:cNvSpPr txBox="1"/>
          <p:nvPr/>
        </p:nvSpPr>
        <p:spPr>
          <a:xfrm>
            <a:off x="933450" y="3529012"/>
            <a:ext cx="2431756"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Substantial Re-analysis</a:t>
            </a:r>
          </a:p>
        </p:txBody>
      </p:sp>
      <p:sp>
        <p:nvSpPr>
          <p:cNvPr id="11" name="TextBox 10"/>
          <p:cNvSpPr txBox="1"/>
          <p:nvPr/>
        </p:nvSpPr>
        <p:spPr>
          <a:xfrm>
            <a:off x="933450" y="3881437"/>
            <a:ext cx="4829175"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Requires theoretical reshaping or additional data. Revised paper returns to referees for a second round.</a:t>
            </a:r>
          </a:p>
        </p:txBody>
      </p:sp>
      <p:sp>
        <p:nvSpPr>
          <p:cNvPr id="12" name="TextBox 11"/>
          <p:cNvSpPr txBox="1"/>
          <p:nvPr/>
        </p:nvSpPr>
        <p:spPr>
          <a:xfrm>
            <a:off x="6619875" y="3124402"/>
            <a:ext cx="4638675" cy="307777"/>
          </a:xfrm>
          <a:prstGeom prst="rect">
            <a:avLst/>
          </a:prstGeom>
          <a:noFill/>
        </p:spPr>
        <p:txBody>
          <a:bodyPr wrap="square" lIns="0" tIns="0" rIns="0" bIns="0" anchor="t">
            <a:spAutoFit/>
          </a:bodyPr>
          <a:lstStyle/>
          <a:p>
            <a:pPr algn="l"/>
            <a:r>
              <a:rPr sz="2000" b="1" i="0" u="none" dirty="0">
                <a:solidFill>
                  <a:srgbClr val="A855F7"/>
                </a:solidFill>
                <a:latin typeface="Plus Jakarta Sans"/>
              </a:rPr>
              <a:t>MINOR REVISIONS</a:t>
            </a:r>
          </a:p>
        </p:txBody>
      </p:sp>
      <p:sp>
        <p:nvSpPr>
          <p:cNvPr id="13" name="TextBox 12"/>
          <p:cNvSpPr txBox="1"/>
          <p:nvPr/>
        </p:nvSpPr>
        <p:spPr>
          <a:xfrm>
            <a:off x="6524625" y="3529012"/>
            <a:ext cx="2166683"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Textual Refinements</a:t>
            </a:r>
          </a:p>
        </p:txBody>
      </p:sp>
      <p:sp>
        <p:nvSpPr>
          <p:cNvPr id="14" name="TextBox 13"/>
          <p:cNvSpPr txBox="1"/>
          <p:nvPr/>
        </p:nvSpPr>
        <p:spPr>
          <a:xfrm>
            <a:off x="6524625" y="3881437"/>
            <a:ext cx="4829175" cy="487313"/>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Involves clarifications or citation updates. Evaluated and approved directly by the journal Editor.</a:t>
            </a:r>
          </a:p>
        </p:txBody>
      </p:sp>
      <p:pic>
        <p:nvPicPr>
          <p:cNvPr id="15" name="Picture 14">
            <a:extLst>
              <a:ext uri="{FF2B5EF4-FFF2-40B4-BE49-F238E27FC236}">
                <a16:creationId xmlns:a16="http://schemas.microsoft.com/office/drawing/2014/main" id="{404B8642-14B6-53A0-CE97-6C9405BF4817}"/>
              </a:ext>
            </a:extLst>
          </p:cNvPr>
          <p:cNvPicPr>
            <a:picLocks noChangeAspect="1"/>
          </p:cNvPicPr>
          <p:nvPr/>
        </p:nvPicPr>
        <p:blipFill>
          <a:blip r:embed="rId2"/>
          <a:stretch>
            <a:fillRect/>
          </a:stretch>
        </p:blipFill>
        <p:spPr>
          <a:xfrm>
            <a:off x="10886493" y="0"/>
            <a:ext cx="1300163" cy="975122"/>
          </a:xfrm>
          <a:prstGeom prst="rect">
            <a:avLst/>
          </a:prstGeom>
        </p:spPr>
      </p:pic>
      <p:sp>
        <p:nvSpPr>
          <p:cNvPr id="16" name="Footer Placeholder 4">
            <a:extLst>
              <a:ext uri="{FF2B5EF4-FFF2-40B4-BE49-F238E27FC236}">
                <a16:creationId xmlns:a16="http://schemas.microsoft.com/office/drawing/2014/main" id="{669B140B-5F89-93CC-FC0D-C14778A9ACEE}"/>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666107"/>
            <a:ext cx="3498800" cy="2119907"/>
          </a:xfrm>
          <a:prstGeom prst="roundRect">
            <a:avLst>
              <a:gd name="adj" fmla="val 7188"/>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4346525" y="2666107"/>
            <a:ext cx="3498800" cy="2119907"/>
          </a:xfrm>
          <a:prstGeom prst="roundRect">
            <a:avLst>
              <a:gd name="adj" fmla="val 7188"/>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8073925" y="2666107"/>
            <a:ext cx="3498800" cy="2119907"/>
          </a:xfrm>
          <a:prstGeom prst="roundRect">
            <a:avLst>
              <a:gd name="adj" fmla="val 7188"/>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image.png"/>
          <p:cNvPicPr>
            <a:picLocks noChangeAspect="1"/>
          </p:cNvPicPr>
          <p:nvPr/>
        </p:nvPicPr>
        <p:blipFill>
          <a:blip r:embed="rId2"/>
          <a:stretch>
            <a:fillRect/>
          </a:stretch>
        </p:blipFill>
        <p:spPr>
          <a:xfrm>
            <a:off x="933450" y="2980432"/>
            <a:ext cx="2870150" cy="266700"/>
          </a:xfrm>
          <a:prstGeom prst="rect">
            <a:avLst/>
          </a:prstGeom>
        </p:spPr>
      </p:pic>
      <p:pic>
        <p:nvPicPr>
          <p:cNvPr id="7" name="Picture 6" descr="image.png"/>
          <p:cNvPicPr>
            <a:picLocks noChangeAspect="1"/>
          </p:cNvPicPr>
          <p:nvPr/>
        </p:nvPicPr>
        <p:blipFill>
          <a:blip r:embed="rId3"/>
          <a:stretch>
            <a:fillRect/>
          </a:stretch>
        </p:blipFill>
        <p:spPr>
          <a:xfrm>
            <a:off x="4660850" y="2980432"/>
            <a:ext cx="2870150" cy="266700"/>
          </a:xfrm>
          <a:prstGeom prst="rect">
            <a:avLst/>
          </a:prstGeom>
        </p:spPr>
      </p:pic>
      <p:pic>
        <p:nvPicPr>
          <p:cNvPr id="8" name="Picture 7" descr="image.png"/>
          <p:cNvPicPr>
            <a:picLocks noChangeAspect="1"/>
          </p:cNvPicPr>
          <p:nvPr/>
        </p:nvPicPr>
        <p:blipFill>
          <a:blip r:embed="rId4"/>
          <a:stretch>
            <a:fillRect/>
          </a:stretch>
        </p:blipFill>
        <p:spPr>
          <a:xfrm>
            <a:off x="8388250" y="2980432"/>
            <a:ext cx="2870150" cy="266700"/>
          </a:xfrm>
          <a:prstGeom prst="rect">
            <a:avLst/>
          </a:prstGeom>
        </p:spPr>
      </p:pic>
      <p:sp>
        <p:nvSpPr>
          <p:cNvPr id="9" name="TextBox 8"/>
          <p:cNvSpPr txBox="1"/>
          <p:nvPr/>
        </p:nvSpPr>
        <p:spPr>
          <a:xfrm>
            <a:off x="2700364" y="298415"/>
            <a:ext cx="6886372"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The Point-by-Point Response Matrix</a:t>
            </a:r>
          </a:p>
        </p:txBody>
      </p:sp>
      <p:sp>
        <p:nvSpPr>
          <p:cNvPr id="11" name="TextBox 10"/>
          <p:cNvSpPr txBox="1"/>
          <p:nvPr/>
        </p:nvSpPr>
        <p:spPr>
          <a:xfrm>
            <a:off x="933450" y="3399532"/>
            <a:ext cx="2067489"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Complete Coverage</a:t>
            </a:r>
          </a:p>
        </p:txBody>
      </p:sp>
      <p:sp>
        <p:nvSpPr>
          <p:cNvPr id="12" name="TextBox 11"/>
          <p:cNvSpPr txBox="1"/>
          <p:nvPr/>
        </p:nvSpPr>
        <p:spPr>
          <a:xfrm>
            <a:off x="933450" y="3751957"/>
            <a:ext cx="2965400"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Quote and address every single reviewer remark individually without skipping points.</a:t>
            </a:r>
          </a:p>
        </p:txBody>
      </p:sp>
      <p:sp>
        <p:nvSpPr>
          <p:cNvPr id="13" name="TextBox 12"/>
          <p:cNvSpPr txBox="1"/>
          <p:nvPr/>
        </p:nvSpPr>
        <p:spPr>
          <a:xfrm>
            <a:off x="4660850" y="3399532"/>
            <a:ext cx="1177630"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Polite Tone</a:t>
            </a:r>
          </a:p>
        </p:txBody>
      </p:sp>
      <p:sp>
        <p:nvSpPr>
          <p:cNvPr id="14" name="TextBox 13"/>
          <p:cNvSpPr txBox="1"/>
          <p:nvPr/>
        </p:nvSpPr>
        <p:spPr>
          <a:xfrm>
            <a:off x="4660850" y="3751957"/>
            <a:ext cx="2965400"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Maintain a respectful tone even when disagreeing with erroneous reviewer comments.</a:t>
            </a:r>
          </a:p>
        </p:txBody>
      </p:sp>
      <p:sp>
        <p:nvSpPr>
          <p:cNvPr id="15" name="TextBox 14"/>
          <p:cNvSpPr txBox="1"/>
          <p:nvPr/>
        </p:nvSpPr>
        <p:spPr>
          <a:xfrm>
            <a:off x="8388250" y="3399532"/>
            <a:ext cx="1958421"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Precise Navigation</a:t>
            </a:r>
          </a:p>
        </p:txBody>
      </p:sp>
      <p:sp>
        <p:nvSpPr>
          <p:cNvPr id="16" name="TextBox 15"/>
          <p:cNvSpPr txBox="1"/>
          <p:nvPr/>
        </p:nvSpPr>
        <p:spPr>
          <a:xfrm>
            <a:off x="8388250" y="3751957"/>
            <a:ext cx="2965400"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Provide exact line numbers and page numbers showing manuscript modifications.</a:t>
            </a:r>
          </a:p>
        </p:txBody>
      </p:sp>
      <p:pic>
        <p:nvPicPr>
          <p:cNvPr id="17" name="Picture 16">
            <a:extLst>
              <a:ext uri="{FF2B5EF4-FFF2-40B4-BE49-F238E27FC236}">
                <a16:creationId xmlns:a16="http://schemas.microsoft.com/office/drawing/2014/main" id="{525435D5-2EB2-50E2-D7B8-57A3E321897A}"/>
              </a:ext>
            </a:extLst>
          </p:cNvPr>
          <p:cNvPicPr>
            <a:picLocks noChangeAspect="1"/>
          </p:cNvPicPr>
          <p:nvPr/>
        </p:nvPicPr>
        <p:blipFill>
          <a:blip r:embed="rId5"/>
          <a:stretch>
            <a:fillRect/>
          </a:stretch>
        </p:blipFill>
        <p:spPr>
          <a:xfrm>
            <a:off x="10886493" y="0"/>
            <a:ext cx="1300163" cy="975122"/>
          </a:xfrm>
          <a:prstGeom prst="rect">
            <a:avLst/>
          </a:prstGeom>
        </p:spPr>
      </p:pic>
      <p:sp>
        <p:nvSpPr>
          <p:cNvPr id="18" name="Footer Placeholder 4">
            <a:extLst>
              <a:ext uri="{FF2B5EF4-FFF2-40B4-BE49-F238E27FC236}">
                <a16:creationId xmlns:a16="http://schemas.microsoft.com/office/drawing/2014/main" id="{C64D3550-E98B-212F-9BBD-FA0E6C2DD25B}"/>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995612"/>
            <a:ext cx="5362575" cy="1460896"/>
          </a:xfrm>
          <a:prstGeom prst="roundRect">
            <a:avLst>
              <a:gd name="adj" fmla="val 1043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210300" y="2995612"/>
            <a:ext cx="5362575" cy="1460896"/>
          </a:xfrm>
          <a:prstGeom prst="roundRect">
            <a:avLst>
              <a:gd name="adj" fmla="val 1043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794951" y="412138"/>
            <a:ext cx="8602098"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Formal Acceptance &amp; Hand-off to Production</a:t>
            </a:r>
          </a:p>
        </p:txBody>
      </p:sp>
      <p:sp>
        <p:nvSpPr>
          <p:cNvPr id="7" name="TextBox 6"/>
          <p:cNvSpPr txBox="1"/>
          <p:nvPr/>
        </p:nvSpPr>
        <p:spPr>
          <a:xfrm>
            <a:off x="933450" y="3309937"/>
            <a:ext cx="2636619"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The Acceptance Decision</a:t>
            </a:r>
          </a:p>
        </p:txBody>
      </p:sp>
      <p:sp>
        <p:nvSpPr>
          <p:cNvPr id="8" name="TextBox 7"/>
          <p:cNvSpPr txBox="1"/>
          <p:nvPr/>
        </p:nvSpPr>
        <p:spPr>
          <a:xfrm>
            <a:off x="933450" y="3662362"/>
            <a:ext cx="4829175" cy="487313"/>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Issued by the Editor once all referee concerns are satisfied. Concludes academic evaluation.</a:t>
            </a:r>
          </a:p>
        </p:txBody>
      </p:sp>
      <p:sp>
        <p:nvSpPr>
          <p:cNvPr id="9" name="TextBox 8"/>
          <p:cNvSpPr txBox="1"/>
          <p:nvPr/>
        </p:nvSpPr>
        <p:spPr>
          <a:xfrm>
            <a:off x="6524625" y="3309937"/>
            <a:ext cx="2000548"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Publisher Hand-off</a:t>
            </a:r>
          </a:p>
        </p:txBody>
      </p:sp>
      <p:sp>
        <p:nvSpPr>
          <p:cNvPr id="10" name="TextBox 9"/>
          <p:cNvSpPr txBox="1"/>
          <p:nvPr/>
        </p:nvSpPr>
        <p:spPr>
          <a:xfrm>
            <a:off x="6524625" y="3662362"/>
            <a:ext cx="4829175"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Files transfer to production teams, initiating copyediting, typesetting, DOI assignment, and proofing.</a:t>
            </a:r>
          </a:p>
        </p:txBody>
      </p:sp>
      <p:pic>
        <p:nvPicPr>
          <p:cNvPr id="11" name="Picture 10">
            <a:extLst>
              <a:ext uri="{FF2B5EF4-FFF2-40B4-BE49-F238E27FC236}">
                <a16:creationId xmlns:a16="http://schemas.microsoft.com/office/drawing/2014/main" id="{5FDBE4A7-8031-CD38-3336-62CF9F13556B}"/>
              </a:ext>
            </a:extLst>
          </p:cNvPr>
          <p:cNvPicPr>
            <a:picLocks noChangeAspect="1"/>
          </p:cNvPicPr>
          <p:nvPr/>
        </p:nvPicPr>
        <p:blipFill>
          <a:blip r:embed="rId2"/>
          <a:stretch>
            <a:fillRect/>
          </a:stretch>
        </p:blipFill>
        <p:spPr>
          <a:xfrm>
            <a:off x="10886493" y="0"/>
            <a:ext cx="1300163" cy="975122"/>
          </a:xfrm>
          <a:prstGeom prst="rect">
            <a:avLst/>
          </a:prstGeom>
        </p:spPr>
      </p:pic>
      <p:sp>
        <p:nvSpPr>
          <p:cNvPr id="12" name="Footer Placeholder 4">
            <a:extLst>
              <a:ext uri="{FF2B5EF4-FFF2-40B4-BE49-F238E27FC236}">
                <a16:creationId xmlns:a16="http://schemas.microsoft.com/office/drawing/2014/main" id="{B0733AEB-3E3C-9D26-3F17-2FFC5F3FB59C}"/>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5" name="TextBox 4"/>
          <p:cNvSpPr txBox="1"/>
          <p:nvPr/>
        </p:nvSpPr>
        <p:spPr>
          <a:xfrm>
            <a:off x="132411" y="3009297"/>
            <a:ext cx="11896462" cy="400815"/>
          </a:xfrm>
          <a:prstGeom prst="rect">
            <a:avLst/>
          </a:prstGeom>
          <a:noFill/>
        </p:spPr>
        <p:txBody>
          <a:bodyPr wrap="none" lIns="0" tIns="0" rIns="0" bIns="0" anchor="t">
            <a:spAutoFit/>
          </a:bodyPr>
          <a:lstStyle/>
          <a:p>
            <a:pPr algn="l">
              <a:lnSpc>
                <a:spcPts val="2879"/>
              </a:lnSpc>
            </a:pPr>
            <a:r>
              <a:rPr lang="en-US" sz="3600" b="1" i="0" u="none" dirty="0">
                <a:solidFill>
                  <a:srgbClr val="FFFFFF"/>
                </a:solidFill>
                <a:latin typeface="Space Grotesk"/>
              </a:rPr>
              <a:t>All Issues Resolved, Authors’ Work Ends and Publishing Begins</a:t>
            </a:r>
            <a:endParaRPr sz="3600" b="1" i="0" u="none" dirty="0">
              <a:solidFill>
                <a:srgbClr val="FFFFFF"/>
              </a:solidFill>
              <a:latin typeface="Space Grotesk"/>
            </a:endParaRPr>
          </a:p>
        </p:txBody>
      </p:sp>
      <p:pic>
        <p:nvPicPr>
          <p:cNvPr id="11" name="Picture 10">
            <a:extLst>
              <a:ext uri="{FF2B5EF4-FFF2-40B4-BE49-F238E27FC236}">
                <a16:creationId xmlns:a16="http://schemas.microsoft.com/office/drawing/2014/main" id="{5FDBE4A7-8031-CD38-3336-62CF9F13556B}"/>
              </a:ext>
            </a:extLst>
          </p:cNvPr>
          <p:cNvPicPr>
            <a:picLocks noChangeAspect="1"/>
          </p:cNvPicPr>
          <p:nvPr/>
        </p:nvPicPr>
        <p:blipFill>
          <a:blip r:embed="rId2"/>
          <a:stretch>
            <a:fillRect/>
          </a:stretch>
        </p:blipFill>
        <p:spPr>
          <a:xfrm>
            <a:off x="10886493" y="0"/>
            <a:ext cx="1300163" cy="975122"/>
          </a:xfrm>
          <a:prstGeom prst="rect">
            <a:avLst/>
          </a:prstGeom>
        </p:spPr>
      </p:pic>
      <p:sp>
        <p:nvSpPr>
          <p:cNvPr id="12" name="Footer Placeholder 4">
            <a:extLst>
              <a:ext uri="{FF2B5EF4-FFF2-40B4-BE49-F238E27FC236}">
                <a16:creationId xmlns:a16="http://schemas.microsoft.com/office/drawing/2014/main" id="{B0733AEB-3E3C-9D26-3F17-2FFC5F3FB59C}"/>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extLst>
      <p:ext uri="{BB962C8B-B14F-4D97-AF65-F5344CB8AC3E}">
        <p14:creationId xmlns:p14="http://schemas.microsoft.com/office/powerpoint/2010/main" val="38546760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995612"/>
            <a:ext cx="5362575" cy="1460896"/>
          </a:xfrm>
          <a:prstGeom prst="roundRect">
            <a:avLst>
              <a:gd name="adj" fmla="val 1043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210300" y="2995612"/>
            <a:ext cx="5362575" cy="1460896"/>
          </a:xfrm>
          <a:prstGeom prst="roundRect">
            <a:avLst>
              <a:gd name="adj" fmla="val 1043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2857094" y="420120"/>
            <a:ext cx="6249211"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Copy-editing &amp; Style Refinement</a:t>
            </a:r>
          </a:p>
        </p:txBody>
      </p:sp>
      <p:sp>
        <p:nvSpPr>
          <p:cNvPr id="7" name="TextBox 6"/>
          <p:cNvSpPr txBox="1"/>
          <p:nvPr/>
        </p:nvSpPr>
        <p:spPr>
          <a:xfrm>
            <a:off x="933450" y="3309937"/>
            <a:ext cx="3254096"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Grammar &amp; Flow Optimization</a:t>
            </a:r>
          </a:p>
        </p:txBody>
      </p:sp>
      <p:sp>
        <p:nvSpPr>
          <p:cNvPr id="8" name="TextBox 7"/>
          <p:cNvSpPr txBox="1"/>
          <p:nvPr/>
        </p:nvSpPr>
        <p:spPr>
          <a:xfrm>
            <a:off x="933450" y="3662362"/>
            <a:ext cx="4829175"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Professional copyeditors refine grammatical accuracy and sentence flow without altering research meaning.</a:t>
            </a:r>
          </a:p>
        </p:txBody>
      </p:sp>
      <p:sp>
        <p:nvSpPr>
          <p:cNvPr id="9" name="TextBox 8"/>
          <p:cNvSpPr txBox="1"/>
          <p:nvPr/>
        </p:nvSpPr>
        <p:spPr>
          <a:xfrm>
            <a:off x="6524625" y="3309937"/>
            <a:ext cx="2984728"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House Style Standardization</a:t>
            </a:r>
          </a:p>
        </p:txBody>
      </p:sp>
      <p:sp>
        <p:nvSpPr>
          <p:cNvPr id="10" name="TextBox 9"/>
          <p:cNvSpPr txBox="1"/>
          <p:nvPr/>
        </p:nvSpPr>
        <p:spPr>
          <a:xfrm>
            <a:off x="6524625" y="3662362"/>
            <a:ext cx="4829175" cy="487313"/>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Aligns headings, spelling rules, and bibliographies with press guidelines before layout design.</a:t>
            </a:r>
          </a:p>
        </p:txBody>
      </p:sp>
      <p:pic>
        <p:nvPicPr>
          <p:cNvPr id="11" name="Picture 10">
            <a:extLst>
              <a:ext uri="{FF2B5EF4-FFF2-40B4-BE49-F238E27FC236}">
                <a16:creationId xmlns:a16="http://schemas.microsoft.com/office/drawing/2014/main" id="{7A62D38A-7CA0-CE0F-6E9D-ED027845711B}"/>
              </a:ext>
            </a:extLst>
          </p:cNvPr>
          <p:cNvPicPr>
            <a:picLocks noChangeAspect="1"/>
          </p:cNvPicPr>
          <p:nvPr/>
        </p:nvPicPr>
        <p:blipFill>
          <a:blip r:embed="rId2"/>
          <a:stretch>
            <a:fillRect/>
          </a:stretch>
        </p:blipFill>
        <p:spPr>
          <a:xfrm>
            <a:off x="10886493" y="0"/>
            <a:ext cx="1300163" cy="975122"/>
          </a:xfrm>
          <a:prstGeom prst="rect">
            <a:avLst/>
          </a:prstGeom>
        </p:spPr>
      </p:pic>
      <p:sp>
        <p:nvSpPr>
          <p:cNvPr id="12" name="Footer Placeholder 4">
            <a:extLst>
              <a:ext uri="{FF2B5EF4-FFF2-40B4-BE49-F238E27FC236}">
                <a16:creationId xmlns:a16="http://schemas.microsoft.com/office/drawing/2014/main" id="{FB58AD03-658E-3210-972E-2645B53A37CB}"/>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995612"/>
            <a:ext cx="5362575" cy="1460896"/>
          </a:xfrm>
          <a:prstGeom prst="roundRect">
            <a:avLst>
              <a:gd name="adj" fmla="val 1043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210300" y="2995612"/>
            <a:ext cx="5362575" cy="1460896"/>
          </a:xfrm>
          <a:prstGeom prst="roundRect">
            <a:avLst>
              <a:gd name="adj" fmla="val 1043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3120331" y="324870"/>
            <a:ext cx="5284588"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Typesetting &amp; Galley Proofs</a:t>
            </a:r>
          </a:p>
        </p:txBody>
      </p:sp>
      <p:sp>
        <p:nvSpPr>
          <p:cNvPr id="7" name="TextBox 6"/>
          <p:cNvSpPr txBox="1"/>
          <p:nvPr/>
        </p:nvSpPr>
        <p:spPr>
          <a:xfrm>
            <a:off x="933450" y="3309937"/>
            <a:ext cx="2006062"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Typesetting Layout</a:t>
            </a:r>
          </a:p>
        </p:txBody>
      </p:sp>
      <p:sp>
        <p:nvSpPr>
          <p:cNvPr id="8" name="TextBox 7"/>
          <p:cNvSpPr txBox="1"/>
          <p:nvPr/>
        </p:nvSpPr>
        <p:spPr>
          <a:xfrm>
            <a:off x="933450" y="3662362"/>
            <a:ext cx="4829175" cy="487313"/>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Converts raw text into PDF galley proofs matching journal typography, placing figures and tables.</a:t>
            </a:r>
          </a:p>
        </p:txBody>
      </p:sp>
      <p:sp>
        <p:nvSpPr>
          <p:cNvPr id="9" name="TextBox 8"/>
          <p:cNvSpPr txBox="1"/>
          <p:nvPr/>
        </p:nvSpPr>
        <p:spPr>
          <a:xfrm>
            <a:off x="6524625" y="3309937"/>
            <a:ext cx="2193293"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Author Proofreading</a:t>
            </a:r>
          </a:p>
        </p:txBody>
      </p:sp>
      <p:sp>
        <p:nvSpPr>
          <p:cNvPr id="10" name="TextBox 9"/>
          <p:cNvSpPr txBox="1"/>
          <p:nvPr/>
        </p:nvSpPr>
        <p:spPr>
          <a:xfrm>
            <a:off x="6524625" y="3662362"/>
            <a:ext cx="4829175" cy="487313"/>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Strict final check within 48–72 hour deadlines. Restricted to correcting typographical errors.</a:t>
            </a:r>
          </a:p>
        </p:txBody>
      </p:sp>
      <p:pic>
        <p:nvPicPr>
          <p:cNvPr id="11" name="Picture 10">
            <a:extLst>
              <a:ext uri="{FF2B5EF4-FFF2-40B4-BE49-F238E27FC236}">
                <a16:creationId xmlns:a16="http://schemas.microsoft.com/office/drawing/2014/main" id="{318165C9-2529-B01A-A07D-04A32FC83212}"/>
              </a:ext>
            </a:extLst>
          </p:cNvPr>
          <p:cNvPicPr>
            <a:picLocks noChangeAspect="1"/>
          </p:cNvPicPr>
          <p:nvPr/>
        </p:nvPicPr>
        <p:blipFill>
          <a:blip r:embed="rId2"/>
          <a:stretch>
            <a:fillRect/>
          </a:stretch>
        </p:blipFill>
        <p:spPr>
          <a:xfrm>
            <a:off x="10886493" y="0"/>
            <a:ext cx="1300163" cy="975122"/>
          </a:xfrm>
          <a:prstGeom prst="rect">
            <a:avLst/>
          </a:prstGeom>
        </p:spPr>
      </p:pic>
      <p:sp>
        <p:nvSpPr>
          <p:cNvPr id="12" name="Footer Placeholder 4">
            <a:extLst>
              <a:ext uri="{FF2B5EF4-FFF2-40B4-BE49-F238E27FC236}">
                <a16:creationId xmlns:a16="http://schemas.microsoft.com/office/drawing/2014/main" id="{CBFE89B2-55F3-FD49-EAE3-4E0D77650CD8}"/>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995612"/>
            <a:ext cx="5362575" cy="1460896"/>
          </a:xfrm>
          <a:prstGeom prst="roundRect">
            <a:avLst>
              <a:gd name="adj" fmla="val 1043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210300" y="2995612"/>
            <a:ext cx="5362575" cy="1460896"/>
          </a:xfrm>
          <a:prstGeom prst="roundRect">
            <a:avLst>
              <a:gd name="adj" fmla="val 1043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3149313" y="382603"/>
            <a:ext cx="5226624"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Copyright Transfer &amp; Rights</a:t>
            </a:r>
          </a:p>
        </p:txBody>
      </p:sp>
      <p:sp>
        <p:nvSpPr>
          <p:cNvPr id="7" name="TextBox 6"/>
          <p:cNvSpPr txBox="1"/>
          <p:nvPr/>
        </p:nvSpPr>
        <p:spPr>
          <a:xfrm>
            <a:off x="933450" y="3309937"/>
            <a:ext cx="3769237"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Traditional Copyright Transfer (CTA)</a:t>
            </a:r>
          </a:p>
        </p:txBody>
      </p:sp>
      <p:sp>
        <p:nvSpPr>
          <p:cNvPr id="8" name="TextBox 7"/>
          <p:cNvSpPr txBox="1"/>
          <p:nvPr/>
        </p:nvSpPr>
        <p:spPr>
          <a:xfrm>
            <a:off x="933450" y="3662362"/>
            <a:ext cx="4829175" cy="487313"/>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Authors transfer commercial copyright to publisher while retaining educational reuse rights.</a:t>
            </a:r>
          </a:p>
        </p:txBody>
      </p:sp>
      <p:sp>
        <p:nvSpPr>
          <p:cNvPr id="9" name="TextBox 8"/>
          <p:cNvSpPr txBox="1"/>
          <p:nvPr/>
        </p:nvSpPr>
        <p:spPr>
          <a:xfrm>
            <a:off x="6524625" y="3309937"/>
            <a:ext cx="2669000"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Open Access License (CC)</a:t>
            </a:r>
          </a:p>
        </p:txBody>
      </p:sp>
      <p:sp>
        <p:nvSpPr>
          <p:cNvPr id="10" name="TextBox 9"/>
          <p:cNvSpPr txBox="1"/>
          <p:nvPr/>
        </p:nvSpPr>
        <p:spPr>
          <a:xfrm>
            <a:off x="6524625" y="3662362"/>
            <a:ext cx="4829175" cy="730969"/>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Authors retain full copyright while granting publisher an exclusive publishing license under Creative Commons.</a:t>
            </a:r>
          </a:p>
        </p:txBody>
      </p:sp>
      <p:pic>
        <p:nvPicPr>
          <p:cNvPr id="11" name="Picture 10">
            <a:extLst>
              <a:ext uri="{FF2B5EF4-FFF2-40B4-BE49-F238E27FC236}">
                <a16:creationId xmlns:a16="http://schemas.microsoft.com/office/drawing/2014/main" id="{1A2246F2-D937-7AAA-C755-902B54F5416A}"/>
              </a:ext>
            </a:extLst>
          </p:cNvPr>
          <p:cNvPicPr>
            <a:picLocks noChangeAspect="1"/>
          </p:cNvPicPr>
          <p:nvPr/>
        </p:nvPicPr>
        <p:blipFill>
          <a:blip r:embed="rId2"/>
          <a:stretch>
            <a:fillRect/>
          </a:stretch>
        </p:blipFill>
        <p:spPr>
          <a:xfrm>
            <a:off x="10886493" y="0"/>
            <a:ext cx="1300163" cy="975122"/>
          </a:xfrm>
          <a:prstGeom prst="rect">
            <a:avLst/>
          </a:prstGeom>
        </p:spPr>
      </p:pic>
      <p:sp>
        <p:nvSpPr>
          <p:cNvPr id="12" name="Footer Placeholder 4">
            <a:extLst>
              <a:ext uri="{FF2B5EF4-FFF2-40B4-BE49-F238E27FC236}">
                <a16:creationId xmlns:a16="http://schemas.microsoft.com/office/drawing/2014/main" id="{CE292990-56EB-60A1-9A55-5EF9A49E8A6B}"/>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E1045"/>
        </a:solidFill>
        <a:effectLst/>
      </p:bgPr>
    </p:bg>
    <p:spTree>
      <p:nvGrpSpPr>
        <p:cNvPr id="1" name=""/>
        <p:cNvGrpSpPr/>
        <p:nvPr/>
      </p:nvGrpSpPr>
      <p:grpSpPr>
        <a:xfrm>
          <a:off x="0" y="0"/>
          <a:ext cx="0" cy="0"/>
          <a:chOff x="0" y="0"/>
          <a:chExt cx="0" cy="0"/>
        </a:xfrm>
      </p:grpSpPr>
      <p:sp>
        <p:nvSpPr>
          <p:cNvPr id="3" name="Rounded Rectangle 2"/>
          <p:cNvSpPr/>
          <p:nvPr/>
        </p:nvSpPr>
        <p:spPr>
          <a:xfrm>
            <a:off x="619125" y="2481262"/>
            <a:ext cx="3498800" cy="2489596"/>
          </a:xfrm>
          <a:prstGeom prst="roundRect">
            <a:avLst>
              <a:gd name="adj" fmla="val 612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4346525" y="2481262"/>
            <a:ext cx="3498800" cy="2489596"/>
          </a:xfrm>
          <a:prstGeom prst="roundRect">
            <a:avLst>
              <a:gd name="adj" fmla="val 612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8073925" y="2481262"/>
            <a:ext cx="3498800" cy="2489596"/>
          </a:xfrm>
          <a:prstGeom prst="roundRect">
            <a:avLst>
              <a:gd name="adj" fmla="val 6121"/>
            </a:avLst>
          </a:prstGeom>
          <a:solidFill>
            <a:srgbClr val="3B1459"/>
          </a:solidFill>
          <a:ln w="9525">
            <a:solidFill>
              <a:srgbClr val="581C8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3898850" y="412714"/>
            <a:ext cx="3808158" cy="400815"/>
          </a:xfrm>
          <a:prstGeom prst="rect">
            <a:avLst/>
          </a:prstGeom>
          <a:noFill/>
        </p:spPr>
        <p:txBody>
          <a:bodyPr wrap="none" lIns="0" tIns="0" rIns="0" bIns="0" anchor="t">
            <a:spAutoFit/>
          </a:bodyPr>
          <a:lstStyle/>
          <a:p>
            <a:pPr algn="l">
              <a:lnSpc>
                <a:spcPts val="2879"/>
              </a:lnSpc>
            </a:pPr>
            <a:r>
              <a:rPr sz="3600" b="1" i="0" u="none" dirty="0">
                <a:solidFill>
                  <a:srgbClr val="FFFFFF"/>
                </a:solidFill>
                <a:latin typeface="Space Grotesk"/>
              </a:rPr>
              <a:t>Publication Pipeline</a:t>
            </a:r>
          </a:p>
        </p:txBody>
      </p:sp>
      <p:sp>
        <p:nvSpPr>
          <p:cNvPr id="8" name="TextBox 7"/>
          <p:cNvSpPr txBox="1"/>
          <p:nvPr/>
        </p:nvSpPr>
        <p:spPr>
          <a:xfrm>
            <a:off x="933450" y="2795587"/>
            <a:ext cx="3587687" cy="914400"/>
          </a:xfrm>
          <a:prstGeom prst="rect">
            <a:avLst/>
          </a:prstGeom>
          <a:noFill/>
        </p:spPr>
        <p:txBody>
          <a:bodyPr wrap="none" lIns="0" tIns="0" rIns="0" bIns="0" anchor="t">
            <a:spAutoFit/>
          </a:bodyPr>
          <a:lstStyle/>
          <a:p>
            <a:pPr algn="l">
              <a:lnSpc>
                <a:spcPts val="7200"/>
              </a:lnSpc>
            </a:pPr>
            <a:r>
              <a:rPr sz="7200" b="1" i="0" u="none" dirty="0">
                <a:solidFill>
                  <a:srgbClr val="E9D5FF"/>
                </a:solidFill>
                <a:latin typeface="Space Grotesk"/>
              </a:rPr>
              <a:t>01</a:t>
            </a:r>
          </a:p>
        </p:txBody>
      </p:sp>
      <p:sp>
        <p:nvSpPr>
          <p:cNvPr id="9" name="TextBox 8"/>
          <p:cNvSpPr txBox="1"/>
          <p:nvPr/>
        </p:nvSpPr>
        <p:spPr>
          <a:xfrm>
            <a:off x="933450" y="3824287"/>
            <a:ext cx="2389308"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First</a:t>
            </a:r>
            <a:r>
              <a:rPr lang="en-US" sz="2000" b="1" i="0" u="none" dirty="0">
                <a:solidFill>
                  <a:srgbClr val="F3E8FF"/>
                </a:solidFill>
                <a:latin typeface="Plus Jakarta Sans"/>
              </a:rPr>
              <a:t> </a:t>
            </a:r>
            <a:r>
              <a:rPr sz="2000" b="1" i="0" u="none" dirty="0">
                <a:solidFill>
                  <a:srgbClr val="F3E8FF"/>
                </a:solidFill>
                <a:latin typeface="Plus Jakarta Sans"/>
              </a:rPr>
              <a:t>View / Early View</a:t>
            </a:r>
          </a:p>
        </p:txBody>
      </p:sp>
      <p:sp>
        <p:nvSpPr>
          <p:cNvPr id="10" name="TextBox 9"/>
          <p:cNvSpPr txBox="1"/>
          <p:nvPr/>
        </p:nvSpPr>
        <p:spPr>
          <a:xfrm>
            <a:off x="933450" y="4176712"/>
            <a:ext cx="2965400" cy="487313"/>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Article goes live online prior to issue assignment.</a:t>
            </a:r>
          </a:p>
        </p:txBody>
      </p:sp>
      <p:sp>
        <p:nvSpPr>
          <p:cNvPr id="11" name="TextBox 10"/>
          <p:cNvSpPr txBox="1"/>
          <p:nvPr/>
        </p:nvSpPr>
        <p:spPr>
          <a:xfrm>
            <a:off x="4660850" y="2795587"/>
            <a:ext cx="3587687" cy="914400"/>
          </a:xfrm>
          <a:prstGeom prst="rect">
            <a:avLst/>
          </a:prstGeom>
          <a:noFill/>
        </p:spPr>
        <p:txBody>
          <a:bodyPr wrap="none" lIns="0" tIns="0" rIns="0" bIns="0" anchor="t">
            <a:spAutoFit/>
          </a:bodyPr>
          <a:lstStyle/>
          <a:p>
            <a:pPr algn="l">
              <a:lnSpc>
                <a:spcPts val="7200"/>
              </a:lnSpc>
            </a:pPr>
            <a:r>
              <a:rPr sz="7200" b="1" i="0" u="none">
                <a:solidFill>
                  <a:srgbClr val="E9D5FF"/>
                </a:solidFill>
                <a:latin typeface="Space Grotesk"/>
              </a:rPr>
              <a:t>02</a:t>
            </a:r>
          </a:p>
        </p:txBody>
      </p:sp>
      <p:sp>
        <p:nvSpPr>
          <p:cNvPr id="12" name="TextBox 11"/>
          <p:cNvSpPr txBox="1"/>
          <p:nvPr/>
        </p:nvSpPr>
        <p:spPr>
          <a:xfrm>
            <a:off x="4660850" y="3824287"/>
            <a:ext cx="1740605"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DOI Registration</a:t>
            </a:r>
          </a:p>
        </p:txBody>
      </p:sp>
      <p:sp>
        <p:nvSpPr>
          <p:cNvPr id="13" name="TextBox 12"/>
          <p:cNvSpPr txBox="1"/>
          <p:nvPr/>
        </p:nvSpPr>
        <p:spPr>
          <a:xfrm>
            <a:off x="4660850" y="4176712"/>
            <a:ext cx="2965400" cy="487313"/>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Permanent digital identifier assigned for citation.</a:t>
            </a:r>
          </a:p>
        </p:txBody>
      </p:sp>
      <p:sp>
        <p:nvSpPr>
          <p:cNvPr id="14" name="TextBox 13"/>
          <p:cNvSpPr txBox="1"/>
          <p:nvPr/>
        </p:nvSpPr>
        <p:spPr>
          <a:xfrm>
            <a:off x="8388250" y="2795587"/>
            <a:ext cx="3587687" cy="914400"/>
          </a:xfrm>
          <a:prstGeom prst="rect">
            <a:avLst/>
          </a:prstGeom>
          <a:noFill/>
        </p:spPr>
        <p:txBody>
          <a:bodyPr wrap="none" lIns="0" tIns="0" rIns="0" bIns="0" anchor="t">
            <a:spAutoFit/>
          </a:bodyPr>
          <a:lstStyle/>
          <a:p>
            <a:pPr algn="l">
              <a:lnSpc>
                <a:spcPts val="7200"/>
              </a:lnSpc>
            </a:pPr>
            <a:r>
              <a:rPr sz="7200" b="1" i="0" u="none">
                <a:solidFill>
                  <a:srgbClr val="E9D5FF"/>
                </a:solidFill>
                <a:latin typeface="Space Grotesk"/>
              </a:rPr>
              <a:t>03</a:t>
            </a:r>
          </a:p>
        </p:txBody>
      </p:sp>
      <p:sp>
        <p:nvSpPr>
          <p:cNvPr id="15" name="TextBox 14"/>
          <p:cNvSpPr txBox="1"/>
          <p:nvPr/>
        </p:nvSpPr>
        <p:spPr>
          <a:xfrm>
            <a:off x="8388250" y="3824287"/>
            <a:ext cx="1828193" cy="307777"/>
          </a:xfrm>
          <a:prstGeom prst="rect">
            <a:avLst/>
          </a:prstGeom>
          <a:noFill/>
        </p:spPr>
        <p:txBody>
          <a:bodyPr wrap="none" lIns="0" tIns="0" rIns="0" bIns="0" anchor="t">
            <a:spAutoFit/>
          </a:bodyPr>
          <a:lstStyle/>
          <a:p>
            <a:pPr algn="l"/>
            <a:r>
              <a:rPr sz="2000" b="1" i="0" u="none" dirty="0">
                <a:solidFill>
                  <a:srgbClr val="F3E8FF"/>
                </a:solidFill>
                <a:latin typeface="Plus Jakarta Sans"/>
              </a:rPr>
              <a:t>Indexing Pipeline</a:t>
            </a:r>
          </a:p>
        </p:txBody>
      </p:sp>
      <p:sp>
        <p:nvSpPr>
          <p:cNvPr id="16" name="TextBox 15"/>
          <p:cNvSpPr txBox="1"/>
          <p:nvPr/>
        </p:nvSpPr>
        <p:spPr>
          <a:xfrm>
            <a:off x="8388250" y="4176712"/>
            <a:ext cx="2965400" cy="487313"/>
          </a:xfrm>
          <a:prstGeom prst="rect">
            <a:avLst/>
          </a:prstGeom>
          <a:noFill/>
        </p:spPr>
        <p:txBody>
          <a:bodyPr wrap="square" lIns="0" tIns="0" rIns="0" bIns="0" anchor="t">
            <a:spAutoFit/>
          </a:bodyPr>
          <a:lstStyle/>
          <a:p>
            <a:pPr algn="l">
              <a:lnSpc>
                <a:spcPts val="1889"/>
              </a:lnSpc>
            </a:pPr>
            <a:r>
              <a:rPr b="0" i="0" u="none" dirty="0">
                <a:solidFill>
                  <a:srgbClr val="E9D5FF"/>
                </a:solidFill>
                <a:latin typeface="Plus Jakarta Sans"/>
              </a:rPr>
              <a:t>Metadata fed to Web of Science, Scopus, &amp; PubMed.</a:t>
            </a:r>
          </a:p>
        </p:txBody>
      </p:sp>
      <p:pic>
        <p:nvPicPr>
          <p:cNvPr id="17" name="Picture 16">
            <a:extLst>
              <a:ext uri="{FF2B5EF4-FFF2-40B4-BE49-F238E27FC236}">
                <a16:creationId xmlns:a16="http://schemas.microsoft.com/office/drawing/2014/main" id="{3D10E7AF-F81C-83A7-A78A-002077E4F244}"/>
              </a:ext>
            </a:extLst>
          </p:cNvPr>
          <p:cNvPicPr>
            <a:picLocks noChangeAspect="1"/>
          </p:cNvPicPr>
          <p:nvPr/>
        </p:nvPicPr>
        <p:blipFill>
          <a:blip r:embed="rId2"/>
          <a:stretch>
            <a:fillRect/>
          </a:stretch>
        </p:blipFill>
        <p:spPr>
          <a:xfrm>
            <a:off x="10886493" y="0"/>
            <a:ext cx="1300163" cy="975122"/>
          </a:xfrm>
          <a:prstGeom prst="rect">
            <a:avLst/>
          </a:prstGeom>
        </p:spPr>
      </p:pic>
      <p:sp>
        <p:nvSpPr>
          <p:cNvPr id="18" name="Footer Placeholder 4">
            <a:extLst>
              <a:ext uri="{FF2B5EF4-FFF2-40B4-BE49-F238E27FC236}">
                <a16:creationId xmlns:a16="http://schemas.microsoft.com/office/drawing/2014/main" id="{3C269D45-8369-A8CA-DE81-6494EE925049}"/>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3B1259"/>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0" y="0"/>
            <a:ext cx="12192000" cy="6887859"/>
          </a:xfrm>
          <a:prstGeom prst="rect">
            <a:avLst/>
          </a:prstGeom>
        </p:spPr>
      </p:pic>
      <p:sp>
        <p:nvSpPr>
          <p:cNvPr id="5" name="TextBox 4"/>
          <p:cNvSpPr txBox="1"/>
          <p:nvPr/>
        </p:nvSpPr>
        <p:spPr>
          <a:xfrm>
            <a:off x="2691927" y="2169391"/>
            <a:ext cx="6808146" cy="551433"/>
          </a:xfrm>
          <a:prstGeom prst="rect">
            <a:avLst/>
          </a:prstGeom>
          <a:noFill/>
        </p:spPr>
        <p:txBody>
          <a:bodyPr wrap="none" lIns="0" tIns="0" rIns="0" bIns="0" anchor="t">
            <a:spAutoFit/>
          </a:bodyPr>
          <a:lstStyle/>
          <a:p>
            <a:pPr algn="ctr">
              <a:lnSpc>
                <a:spcPts val="4320"/>
              </a:lnSpc>
            </a:pPr>
            <a:r>
              <a:rPr lang="en-US" sz="3600" b="1" i="0" u="none" dirty="0">
                <a:solidFill>
                  <a:srgbClr val="FFFFFF"/>
                </a:solidFill>
                <a:latin typeface="Space Grotesk"/>
              </a:rPr>
              <a:t>Let’s </a:t>
            </a:r>
            <a:r>
              <a:rPr sz="3600" b="1" i="0" u="none" dirty="0">
                <a:solidFill>
                  <a:srgbClr val="FFFFFF"/>
                </a:solidFill>
                <a:latin typeface="Space Grotesk"/>
              </a:rPr>
              <a:t>Get </a:t>
            </a:r>
            <a:r>
              <a:rPr lang="en-US" sz="3600" b="1" i="0" u="none" dirty="0">
                <a:solidFill>
                  <a:srgbClr val="FFFFFF"/>
                </a:solidFill>
                <a:latin typeface="Space Grotesk"/>
              </a:rPr>
              <a:t>O</a:t>
            </a:r>
            <a:r>
              <a:rPr sz="3600" b="1" i="0" u="none" dirty="0">
                <a:solidFill>
                  <a:srgbClr val="FFFFFF"/>
                </a:solidFill>
                <a:latin typeface="Space Grotesk"/>
              </a:rPr>
              <a:t>ur Research Out There</a:t>
            </a:r>
            <a:r>
              <a:rPr lang="en-US" sz="3600" b="1" i="0" u="none" dirty="0">
                <a:solidFill>
                  <a:srgbClr val="FFFFFF"/>
                </a:solidFill>
                <a:latin typeface="Space Grotesk"/>
              </a:rPr>
              <a:t>!!!</a:t>
            </a:r>
            <a:endParaRPr sz="3600" b="1" i="0" u="none" dirty="0">
              <a:solidFill>
                <a:srgbClr val="FFFFFF"/>
              </a:solidFill>
              <a:latin typeface="Space Grotesk"/>
            </a:endParaRPr>
          </a:p>
        </p:txBody>
      </p:sp>
      <p:sp>
        <p:nvSpPr>
          <p:cNvPr id="6" name="TextBox 5"/>
          <p:cNvSpPr txBox="1"/>
          <p:nvPr/>
        </p:nvSpPr>
        <p:spPr>
          <a:xfrm>
            <a:off x="1333500" y="2964291"/>
            <a:ext cx="9525000" cy="1297022"/>
          </a:xfrm>
          <a:prstGeom prst="rect">
            <a:avLst/>
          </a:prstGeom>
          <a:noFill/>
        </p:spPr>
        <p:txBody>
          <a:bodyPr wrap="square" lIns="0" tIns="0" rIns="0" bIns="0" anchor="t">
            <a:spAutoFit/>
          </a:bodyPr>
          <a:lstStyle/>
          <a:p>
            <a:pPr algn="ctr">
              <a:lnSpc>
                <a:spcPts val="2475"/>
              </a:lnSpc>
            </a:pPr>
            <a:r>
              <a:rPr sz="2800" b="0" i="0" u="none" dirty="0">
                <a:solidFill>
                  <a:srgbClr val="E9D5FF"/>
                </a:solidFill>
                <a:latin typeface="Plus Jakarta Sans"/>
              </a:rPr>
              <a:t>Academic publishing is an acquired craft. Build momentum through book reviews and commentaries, master journal guidelines, and embrace peer review as a constructive path to scholarly excellence.</a:t>
            </a:r>
          </a:p>
        </p:txBody>
      </p:sp>
      <p:pic>
        <p:nvPicPr>
          <p:cNvPr id="7" name="Picture 6">
            <a:extLst>
              <a:ext uri="{FF2B5EF4-FFF2-40B4-BE49-F238E27FC236}">
                <a16:creationId xmlns:a16="http://schemas.microsoft.com/office/drawing/2014/main" id="{390D81B9-4F8A-AB43-EE88-EEE4F0FE06AA}"/>
              </a:ext>
            </a:extLst>
          </p:cNvPr>
          <p:cNvPicPr>
            <a:picLocks noChangeAspect="1"/>
          </p:cNvPicPr>
          <p:nvPr/>
        </p:nvPicPr>
        <p:blipFill>
          <a:blip r:embed="rId4"/>
          <a:stretch>
            <a:fillRect/>
          </a:stretch>
        </p:blipFill>
        <p:spPr>
          <a:xfrm>
            <a:off x="10886493" y="0"/>
            <a:ext cx="1300163" cy="975122"/>
          </a:xfrm>
          <a:prstGeom prst="rect">
            <a:avLst/>
          </a:prstGeom>
        </p:spPr>
      </p:pic>
      <p:sp>
        <p:nvSpPr>
          <p:cNvPr id="8" name="Footer Placeholder 4">
            <a:extLst>
              <a:ext uri="{FF2B5EF4-FFF2-40B4-BE49-F238E27FC236}">
                <a16:creationId xmlns:a16="http://schemas.microsoft.com/office/drawing/2014/main" id="{016A057A-7661-DC7B-745C-7EF0C8DC4515}"/>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3B1259"/>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3"/>
          <a:stretch>
            <a:fillRect/>
          </a:stretch>
        </p:blipFill>
        <p:spPr>
          <a:xfrm>
            <a:off x="0" y="0"/>
            <a:ext cx="12192000" cy="6887859"/>
          </a:xfrm>
          <a:prstGeom prst="rect">
            <a:avLst/>
          </a:prstGeom>
        </p:spPr>
      </p:pic>
      <p:sp>
        <p:nvSpPr>
          <p:cNvPr id="5" name="TextBox 4"/>
          <p:cNvSpPr txBox="1"/>
          <p:nvPr/>
        </p:nvSpPr>
        <p:spPr>
          <a:xfrm>
            <a:off x="3406245" y="2095249"/>
            <a:ext cx="4720435" cy="2863028"/>
          </a:xfrm>
          <a:prstGeom prst="rect">
            <a:avLst/>
          </a:prstGeom>
          <a:noFill/>
        </p:spPr>
        <p:txBody>
          <a:bodyPr wrap="square" lIns="0" tIns="0" rIns="0" bIns="0" anchor="t">
            <a:spAutoFit/>
          </a:bodyPr>
          <a:lstStyle/>
          <a:p>
            <a:pPr algn="ctr">
              <a:lnSpc>
                <a:spcPts val="4320"/>
              </a:lnSpc>
            </a:pPr>
            <a:r>
              <a:rPr lang="en-US" sz="7200" b="1" i="0" u="none" dirty="0">
                <a:solidFill>
                  <a:srgbClr val="FFFFFF"/>
                </a:solidFill>
                <a:latin typeface="Space Grotesk"/>
              </a:rPr>
              <a:t>THANKS</a:t>
            </a:r>
          </a:p>
          <a:p>
            <a:pPr algn="ctr">
              <a:lnSpc>
                <a:spcPts val="4320"/>
              </a:lnSpc>
            </a:pPr>
            <a:endParaRPr lang="en-US" sz="7200" b="1" dirty="0">
              <a:solidFill>
                <a:srgbClr val="FFFFFF"/>
              </a:solidFill>
              <a:latin typeface="Space Grotesk"/>
            </a:endParaRPr>
          </a:p>
          <a:p>
            <a:pPr algn="ctr">
              <a:lnSpc>
                <a:spcPts val="4320"/>
              </a:lnSpc>
            </a:pPr>
            <a:r>
              <a:rPr lang="en-US" sz="7200" b="1" i="0" u="none" dirty="0">
                <a:solidFill>
                  <a:srgbClr val="FFFFFF"/>
                </a:solidFill>
                <a:latin typeface="Space Grotesk"/>
              </a:rPr>
              <a:t>FOR</a:t>
            </a:r>
          </a:p>
          <a:p>
            <a:pPr algn="ctr">
              <a:lnSpc>
                <a:spcPts val="4320"/>
              </a:lnSpc>
            </a:pPr>
            <a:endParaRPr lang="en-US" sz="7200" b="1" dirty="0">
              <a:solidFill>
                <a:srgbClr val="FFFFFF"/>
              </a:solidFill>
              <a:latin typeface="Space Grotesk"/>
            </a:endParaRPr>
          </a:p>
          <a:p>
            <a:pPr algn="ctr">
              <a:lnSpc>
                <a:spcPts val="4320"/>
              </a:lnSpc>
            </a:pPr>
            <a:r>
              <a:rPr lang="en-US" sz="7200" b="1" i="0" u="none" dirty="0">
                <a:solidFill>
                  <a:srgbClr val="FFFFFF"/>
                </a:solidFill>
                <a:latin typeface="Space Grotesk"/>
              </a:rPr>
              <a:t>LISTENING</a:t>
            </a:r>
            <a:endParaRPr sz="7200" b="1" i="0" u="none" dirty="0">
              <a:solidFill>
                <a:srgbClr val="FFFFFF"/>
              </a:solidFill>
              <a:latin typeface="Space Grotesk"/>
            </a:endParaRPr>
          </a:p>
        </p:txBody>
      </p:sp>
      <p:pic>
        <p:nvPicPr>
          <p:cNvPr id="7" name="Picture 6">
            <a:extLst>
              <a:ext uri="{FF2B5EF4-FFF2-40B4-BE49-F238E27FC236}">
                <a16:creationId xmlns:a16="http://schemas.microsoft.com/office/drawing/2014/main" id="{390D81B9-4F8A-AB43-EE88-EEE4F0FE06AA}"/>
              </a:ext>
            </a:extLst>
          </p:cNvPr>
          <p:cNvPicPr>
            <a:picLocks noChangeAspect="1"/>
          </p:cNvPicPr>
          <p:nvPr/>
        </p:nvPicPr>
        <p:blipFill>
          <a:blip r:embed="rId4"/>
          <a:stretch>
            <a:fillRect/>
          </a:stretch>
        </p:blipFill>
        <p:spPr>
          <a:xfrm>
            <a:off x="10886493" y="0"/>
            <a:ext cx="1300163" cy="975122"/>
          </a:xfrm>
          <a:prstGeom prst="rect">
            <a:avLst/>
          </a:prstGeom>
        </p:spPr>
      </p:pic>
      <p:sp>
        <p:nvSpPr>
          <p:cNvPr id="8" name="Footer Placeholder 4">
            <a:extLst>
              <a:ext uri="{FF2B5EF4-FFF2-40B4-BE49-F238E27FC236}">
                <a16:creationId xmlns:a16="http://schemas.microsoft.com/office/drawing/2014/main" id="{016A057A-7661-DC7B-745C-7EF0C8DC4515}"/>
              </a:ext>
            </a:extLst>
          </p:cNvPr>
          <p:cNvSpPr>
            <a:spLocks noGrp="1"/>
          </p:cNvSpPr>
          <p:nvPr>
            <p:ph type="ftr" sz="quarter" idx="11"/>
          </p:nvPr>
        </p:nvSpPr>
        <p:spPr>
          <a:xfrm>
            <a:off x="2785492" y="6693779"/>
            <a:ext cx="7310230" cy="194080"/>
          </a:xfrm>
        </p:spPr>
        <p:txBody>
          <a:bodyPr/>
          <a:lstStyle>
            <a:lvl1pPr>
              <a:defRPr sz="1000">
                <a:solidFill>
                  <a:schemeClr val="tx1"/>
                </a:solidFill>
              </a:defRPr>
            </a:lvl1pPr>
          </a:lstStyle>
          <a:p>
            <a:r>
              <a:rPr lang="en-US" sz="1100"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Academic/Journal Publishing: A Comprehensive Guide for Scholars:</a:t>
            </a:r>
            <a:r>
              <a:rPr lang="en-US" b="1" dirty="0">
                <a:solidFill>
                  <a:schemeClr val="bg2">
                    <a:lumMod val="75000"/>
                  </a:schemeClr>
                </a:solidFill>
                <a:latin typeface="Tahoma" panose="020B0604030504040204" pitchFamily="34" charset="0"/>
                <a:ea typeface="Tahoma" panose="020B0604030504040204" pitchFamily="34" charset="0"/>
                <a:cs typeface="Tahoma" panose="020B0604030504040204" pitchFamily="34" charset="0"/>
              </a:rPr>
              <a:t> </a:t>
            </a:r>
            <a:r>
              <a:rPr lang="en-US" b="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Osuolale, A. Festus; </a:t>
            </a:r>
            <a:r>
              <a:rPr lang="en-US" sz="800" i="1" dirty="0">
                <a:solidFill>
                  <a:schemeClr val="bg2">
                    <a:lumMod val="75000"/>
                  </a:schemeClr>
                </a:solidFill>
                <a:latin typeface="Century Gothic" panose="020B0502020202020204" pitchFamily="34" charset="0"/>
                <a:ea typeface="Tahoma" panose="020B0604030504040204" pitchFamily="34" charset="0"/>
                <a:cs typeface="Tahoma" panose="020B0604030504040204" pitchFamily="34" charset="0"/>
              </a:rPr>
              <a:t>PhD, mncs, mcpn</a:t>
            </a:r>
            <a:endParaRPr lang="en-US" b="1" dirty="0">
              <a:solidFill>
                <a:schemeClr val="bg2">
                  <a:lumMod val="75000"/>
                </a:schemeClr>
              </a:solidFill>
            </a:endParaRPr>
          </a:p>
        </p:txBody>
      </p:sp>
      <p:pic>
        <p:nvPicPr>
          <p:cNvPr id="3" name="Picture 2">
            <a:extLst>
              <a:ext uri="{FF2B5EF4-FFF2-40B4-BE49-F238E27FC236}">
                <a16:creationId xmlns:a16="http://schemas.microsoft.com/office/drawing/2014/main" id="{8B740FCA-ED6F-5F1D-4C01-1B43D69F6738}"/>
              </a:ext>
            </a:extLst>
          </p:cNvPr>
          <p:cNvPicPr>
            <a:picLocks noChangeAspect="1"/>
          </p:cNvPicPr>
          <p:nvPr/>
        </p:nvPicPr>
        <p:blipFill>
          <a:blip r:embed="rId4"/>
          <a:stretch>
            <a:fillRect/>
          </a:stretch>
        </p:blipFill>
        <p:spPr>
          <a:xfrm>
            <a:off x="10107" y="3104"/>
            <a:ext cx="1300163" cy="975122"/>
          </a:xfrm>
          <a:prstGeom prst="rect">
            <a:avLst/>
          </a:prstGeom>
        </p:spPr>
      </p:pic>
    </p:spTree>
    <p:extLst>
      <p:ext uri="{BB962C8B-B14F-4D97-AF65-F5344CB8AC3E}">
        <p14:creationId xmlns:p14="http://schemas.microsoft.com/office/powerpoint/2010/main" val="14157277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1958</TotalTime>
  <Words>2699</Words>
  <Application>Microsoft Office PowerPoint</Application>
  <PresentationFormat>Widescreen</PresentationFormat>
  <Paragraphs>251</Paragraphs>
  <Slides>34</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34</vt:i4>
      </vt:variant>
    </vt:vector>
  </HeadingPairs>
  <TitlesOfParts>
    <vt:vector size="42" baseType="lpstr">
      <vt:lpstr>Space Grotesk</vt:lpstr>
      <vt:lpstr>Arial</vt:lpstr>
      <vt:lpstr>Plus Jakarta Sans</vt:lpstr>
      <vt:lpstr>Tahoma</vt:lpstr>
      <vt:lpstr>Century Gothic</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Osuolale A Festus</dc:creator>
  <cp:keywords/>
  <dc:description>generated using python-pptx</dc:description>
  <cp:lastModifiedBy>Osuolale, A. Festus</cp:lastModifiedBy>
  <cp:revision>51</cp:revision>
  <dcterms:created xsi:type="dcterms:W3CDTF">2013-01-27T09:14:16Z</dcterms:created>
  <dcterms:modified xsi:type="dcterms:W3CDTF">2026-10-15T08:27:15Z</dcterms:modified>
  <cp:category/>
</cp:coreProperties>
</file>